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embeddedFontLst>
    <p:embeddedFont>
      <p:font typeface="Corbel" panose="020B0503020204020204" pitchFamily="34" charset="0"/>
      <p:regular r:id="rId14"/>
      <p:bold r:id="rId15"/>
      <p:italic r:id="rId16"/>
      <p:boldItalic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hu9OOCR//+xb29NCCH5obLqBhEA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D78D205-A20C-4E7C-85BE-A4B89E2F71BD}">
  <a:tblStyle styleId="{FD78D205-A20C-4E7C-85BE-A4B89E2F71BD}" styleName="Table_0">
    <a:wholeTbl>
      <a:tcTxStyle b="off" i="off">
        <a:font>
          <a:latin typeface="Corbel"/>
          <a:ea typeface="Corbel"/>
          <a:cs typeface="Corbe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E7"/>
          </a:solidFill>
        </a:fill>
      </a:tcStyle>
    </a:wholeTbl>
    <a:band1H>
      <a:tcTxStyle b="off" i="off"/>
      <a:tcStyle>
        <a:tcBdr/>
        <a:fill>
          <a:solidFill>
            <a:srgbClr val="CFDECC"/>
          </a:solidFill>
        </a:fill>
      </a:tcStyle>
    </a:band1H>
    <a:band2H>
      <a:tcTxStyle b="off" i="off"/>
      <a:tcStyle>
        <a:tcBdr/>
      </a:tcStyle>
    </a:band2H>
    <a:band1V>
      <a:tcTxStyle b="off" i="off"/>
      <a:tcStyle>
        <a:tcBdr/>
        <a:fill>
          <a:solidFill>
            <a:srgbClr val="CFDECC"/>
          </a:solidFill>
        </a:fill>
      </a:tcStyle>
    </a:band1V>
    <a:band2V>
      <a:tcTxStyle b="off" i="off"/>
      <a:tcStyle>
        <a:tcBdr/>
      </a:tcStyle>
    </a:band2V>
    <a:lastCol>
      <a:tcTxStyle b="on" i="off">
        <a:font>
          <a:latin typeface="Corbel"/>
          <a:ea typeface="Corbel"/>
          <a:cs typeface="Corbel"/>
        </a:font>
        <a:schemeClr val="lt1"/>
      </a:tcTxStyle>
      <a:tcStyle>
        <a:tcBdr/>
        <a:fill>
          <a:solidFill>
            <a:schemeClr val="accent1"/>
          </a:solidFill>
        </a:fill>
      </a:tcStyle>
    </a:lastCol>
    <a:firstCol>
      <a:tcTxStyle b="on" i="off">
        <a:font>
          <a:latin typeface="Corbel"/>
          <a:ea typeface="Corbel"/>
          <a:cs typeface="Corbel"/>
        </a:font>
        <a:schemeClr val="lt1"/>
      </a:tcTxStyle>
      <a:tcStyle>
        <a:tcBdr/>
        <a:fill>
          <a:solidFill>
            <a:schemeClr val="accent1"/>
          </a:solidFill>
        </a:fill>
      </a:tcStyle>
    </a:firstCol>
    <a:lastRow>
      <a:tcTxStyle b="on" i="off">
        <a:font>
          <a:latin typeface="Corbel"/>
          <a:ea typeface="Corbel"/>
          <a:cs typeface="Corbe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orbel"/>
          <a:ea typeface="Corbel"/>
          <a:cs typeface="Corbe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6" name="Google Shape;8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1" name="Google Shape;10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7" name="Google Shape;11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3" name="Google Shape;12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047ea4b95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g3047ea4b95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047ea4b954_0_1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g3047ea4b95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9" name="Google Shape;16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6" name="Google Shape;18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3"/>
        <p:cNvGrpSpPr/>
        <p:nvPr/>
      </p:nvGrpSpPr>
      <p:grpSpPr>
        <a:xfrm>
          <a:off x="0" y="0"/>
          <a:ext cx="0" cy="0"/>
          <a:chOff x="0" y="0"/>
          <a:chExt cx="0" cy="0"/>
        </a:xfrm>
      </p:grpSpPr>
      <p:sp>
        <p:nvSpPr>
          <p:cNvPr id="14" name="Google Shape;14;p11"/>
          <p:cNvSpPr/>
          <p:nvPr/>
        </p:nvSpPr>
        <p:spPr>
          <a:xfrm>
            <a:off x="0" y="761999"/>
            <a:ext cx="9141619" cy="5334001"/>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11"/>
          <p:cNvSpPr/>
          <p:nvPr/>
        </p:nvSpPr>
        <p:spPr>
          <a:xfrm>
            <a:off x="9270263" y="761999"/>
            <a:ext cx="2925318" cy="5334001"/>
          </a:xfrm>
          <a:prstGeom prst="rect">
            <a:avLst/>
          </a:prstGeom>
          <a:solidFill>
            <a:srgbClr val="C8C8C8">
              <a:alpha val="4823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1"/>
          <p:cNvSpPr txBox="1">
            <a:spLocks noGrp="1"/>
          </p:cNvSpPr>
          <p:nvPr>
            <p:ph type="ctrTitle"/>
          </p:nvPr>
        </p:nvSpPr>
        <p:spPr>
          <a:xfrm>
            <a:off x="1069848" y="1298448"/>
            <a:ext cx="7315200" cy="325526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1"/>
          <p:cNvSpPr txBox="1">
            <a:spLocks noGrp="1"/>
          </p:cNvSpPr>
          <p:nvPr>
            <p:ph type="subTitle" idx="1"/>
          </p:nvPr>
        </p:nvSpPr>
        <p:spPr>
          <a:xfrm>
            <a:off x="1100015" y="4670246"/>
            <a:ext cx="7315200" cy="9144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200"/>
              <a:buNone/>
              <a:defRPr sz="2200" cap="none">
                <a:solidFill>
                  <a:srgbClr val="D9EFD2"/>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a:endParaRPr/>
          </a:p>
        </p:txBody>
      </p:sp>
      <p:sp>
        <p:nvSpPr>
          <p:cNvPr id="18" name="Google Shape;18;p1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24" name="Google Shape;24;p1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5900"/>
              <a:buFont typeface="Corbel"/>
              <a:buNone/>
              <a:defRPr sz="5900" b="0">
                <a:solidFill>
                  <a:srgbClr val="59595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200"/>
              <a:buNone/>
              <a:defRPr sz="2200" cap="none">
                <a:solidFill>
                  <a:srgbClr val="595959"/>
                </a:solidFill>
              </a:defRPr>
            </a:lvl1pPr>
            <a:lvl2pPr marL="914400" lvl="1" indent="-228600" algn="l">
              <a:lnSpc>
                <a:spcPct val="90000"/>
              </a:lnSpc>
              <a:spcBef>
                <a:spcPts val="250"/>
              </a:spcBef>
              <a:spcAft>
                <a:spcPts val="0"/>
              </a:spcAft>
              <a:buSzPts val="1800"/>
              <a:buNone/>
              <a:defRPr sz="1800">
                <a:solidFill>
                  <a:srgbClr val="888888"/>
                </a:solidFill>
              </a:defRPr>
            </a:lvl2pPr>
            <a:lvl3pPr marL="1371600" lvl="2" indent="-228600" algn="l">
              <a:lnSpc>
                <a:spcPct val="90000"/>
              </a:lnSpc>
              <a:spcBef>
                <a:spcPts val="250"/>
              </a:spcBef>
              <a:spcAft>
                <a:spcPts val="0"/>
              </a:spcAft>
              <a:buSzPts val="1600"/>
              <a:buNone/>
              <a:defRPr sz="1600">
                <a:solidFill>
                  <a:srgbClr val="888888"/>
                </a:solidFill>
              </a:defRPr>
            </a:lvl3pPr>
            <a:lvl4pPr marL="1828800" lvl="3" indent="-228600" algn="l">
              <a:lnSpc>
                <a:spcPct val="90000"/>
              </a:lnSpc>
              <a:spcBef>
                <a:spcPts val="250"/>
              </a:spcBef>
              <a:spcAft>
                <a:spcPts val="0"/>
              </a:spcAft>
              <a:buSzPts val="1400"/>
              <a:buNone/>
              <a:defRPr sz="1400">
                <a:solidFill>
                  <a:srgbClr val="888888"/>
                </a:solidFill>
              </a:defRPr>
            </a:lvl4pPr>
            <a:lvl5pPr marL="2286000" lvl="4" indent="-228600" algn="l">
              <a:lnSpc>
                <a:spcPct val="90000"/>
              </a:lnSpc>
              <a:spcBef>
                <a:spcPts val="250"/>
              </a:spcBef>
              <a:spcAft>
                <a:spcPts val="0"/>
              </a:spcAft>
              <a:buSzPts val="1400"/>
              <a:buNone/>
              <a:defRPr sz="1400">
                <a:solidFill>
                  <a:srgbClr val="888888"/>
                </a:solidFill>
              </a:defRPr>
            </a:lvl5pPr>
            <a:lvl6pPr marL="2743200" lvl="5" indent="-228600" algn="l">
              <a:lnSpc>
                <a:spcPct val="90000"/>
              </a:lnSpc>
              <a:spcBef>
                <a:spcPts val="250"/>
              </a:spcBef>
              <a:spcAft>
                <a:spcPts val="0"/>
              </a:spcAft>
              <a:buSzPts val="1400"/>
              <a:buNone/>
              <a:defRPr sz="1400">
                <a:solidFill>
                  <a:srgbClr val="888888"/>
                </a:solidFill>
              </a:defRPr>
            </a:lvl6pPr>
            <a:lvl7pPr marL="3200400" lvl="6" indent="-228600" algn="l">
              <a:lnSpc>
                <a:spcPct val="90000"/>
              </a:lnSpc>
              <a:spcBef>
                <a:spcPts val="250"/>
              </a:spcBef>
              <a:spcAft>
                <a:spcPts val="0"/>
              </a:spcAft>
              <a:buSzPts val="1400"/>
              <a:buNone/>
              <a:defRPr sz="1400">
                <a:solidFill>
                  <a:srgbClr val="888888"/>
                </a:solidFill>
              </a:defRPr>
            </a:lvl7pPr>
            <a:lvl8pPr marL="3657600" lvl="7" indent="-228600" algn="l">
              <a:lnSpc>
                <a:spcPct val="90000"/>
              </a:lnSpc>
              <a:spcBef>
                <a:spcPts val="250"/>
              </a:spcBef>
              <a:spcAft>
                <a:spcPts val="0"/>
              </a:spcAft>
              <a:buSzPts val="1400"/>
              <a:buNone/>
              <a:defRPr sz="1400">
                <a:solidFill>
                  <a:srgbClr val="888888"/>
                </a:solidFill>
              </a:defRPr>
            </a:lvl8pPr>
            <a:lvl9pPr marL="4114800" lvl="8" indent="-228600" algn="l">
              <a:lnSpc>
                <a:spcPct val="90000"/>
              </a:lnSpc>
              <a:spcBef>
                <a:spcPts val="250"/>
              </a:spcBef>
              <a:spcAft>
                <a:spcPts val="250"/>
              </a:spcAft>
              <a:buSzPts val="1400"/>
              <a:buNone/>
              <a:defRPr sz="1400">
                <a:solidFill>
                  <a:srgbClr val="888888"/>
                </a:solidFill>
              </a:defRPr>
            </a:lvl9pPr>
          </a:lstStyle>
          <a:p>
            <a:endParaRPr/>
          </a:p>
        </p:txBody>
      </p:sp>
      <p:sp>
        <p:nvSpPr>
          <p:cNvPr id="30" name="Google Shape;30;p13"/>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3867912" y="868680"/>
            <a:ext cx="347472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36" name="Google Shape;36;p14"/>
          <p:cNvSpPr txBox="1">
            <a:spLocks noGrp="1"/>
          </p:cNvSpPr>
          <p:nvPr>
            <p:ph type="body" idx="2"/>
          </p:nvPr>
        </p:nvSpPr>
        <p:spPr>
          <a:xfrm>
            <a:off x="7818120" y="868680"/>
            <a:ext cx="347472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37" name="Google Shape;37;p14"/>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3867912" y="1023586"/>
            <a:ext cx="3474720" cy="80772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43" name="Google Shape;43;p15"/>
          <p:cNvSpPr txBox="1">
            <a:spLocks noGrp="1"/>
          </p:cNvSpPr>
          <p:nvPr>
            <p:ph type="body" idx="2"/>
          </p:nvPr>
        </p:nvSpPr>
        <p:spPr>
          <a:xfrm>
            <a:off x="3867912" y="1930936"/>
            <a:ext cx="3474720" cy="402336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44" name="Google Shape;44;p15"/>
          <p:cNvSpPr txBox="1">
            <a:spLocks noGrp="1"/>
          </p:cNvSpPr>
          <p:nvPr>
            <p:ph type="body" idx="3"/>
          </p:nvPr>
        </p:nvSpPr>
        <p:spPr>
          <a:xfrm>
            <a:off x="7818463" y="1023586"/>
            <a:ext cx="3474720" cy="813171"/>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45" name="Google Shape;45;p15"/>
          <p:cNvSpPr txBox="1">
            <a:spLocks noGrp="1"/>
          </p:cNvSpPr>
          <p:nvPr>
            <p:ph type="body" idx="4"/>
          </p:nvPr>
        </p:nvSpPr>
        <p:spPr>
          <a:xfrm>
            <a:off x="7818463" y="1930936"/>
            <a:ext cx="3474720" cy="402336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46" name="Google Shape;46;p15"/>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54"/>
        <p:cNvGrpSpPr/>
        <p:nvPr/>
      </p:nvGrpSpPr>
      <p:grpSpPr>
        <a:xfrm>
          <a:off x="0" y="0"/>
          <a:ext cx="0" cy="0"/>
          <a:chOff x="0" y="0"/>
          <a:chExt cx="0" cy="0"/>
        </a:xfrm>
      </p:grpSpPr>
      <p:sp>
        <p:nvSpPr>
          <p:cNvPr id="55" name="Google Shape;55;p17"/>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8"/>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8"/>
          <p:cNvSpPr txBox="1">
            <a:spLocks noGrp="1"/>
          </p:cNvSpPr>
          <p:nvPr>
            <p:ph type="body" idx="1"/>
          </p:nvPr>
        </p:nvSpPr>
        <p:spPr>
          <a:xfrm>
            <a:off x="3867912" y="868680"/>
            <a:ext cx="7315200" cy="5120640"/>
          </a:xfrm>
          <a:prstGeom prst="rect">
            <a:avLst/>
          </a:prstGeom>
          <a:noFill/>
          <a:ln>
            <a:noFill/>
          </a:ln>
        </p:spPr>
        <p:txBody>
          <a:bodyPr spcFirstLastPara="1" wrap="square" lIns="91425" tIns="45700" rIns="91425" bIns="45700" anchor="ctr" anchorCtr="0">
            <a:norm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61" name="Google Shape;61;p18"/>
          <p:cNvSpPr txBox="1">
            <a:spLocks noGrp="1"/>
          </p:cNvSpPr>
          <p:nvPr>
            <p:ph type="body" idx="2"/>
          </p:nvPr>
        </p:nvSpPr>
        <p:spPr>
          <a:xfrm>
            <a:off x="256032" y="3494176"/>
            <a:ext cx="2834640" cy="232199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62" name="Google Shape;62;p18"/>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9"/>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9"/>
          <p:cNvSpPr>
            <a:spLocks noGrp="1"/>
          </p:cNvSpPr>
          <p:nvPr>
            <p:ph type="pic" idx="2"/>
          </p:nvPr>
        </p:nvSpPr>
        <p:spPr>
          <a:xfrm>
            <a:off x="3570644" y="767419"/>
            <a:ext cx="8115230" cy="5330952"/>
          </a:xfrm>
          <a:prstGeom prst="rect">
            <a:avLst/>
          </a:prstGeom>
          <a:solidFill>
            <a:srgbClr val="BFBFBF"/>
          </a:solidFill>
          <a:ln>
            <a:noFill/>
          </a:ln>
        </p:spPr>
      </p:sp>
      <p:sp>
        <p:nvSpPr>
          <p:cNvPr id="68" name="Google Shape;68;p19"/>
          <p:cNvSpPr txBox="1">
            <a:spLocks noGrp="1"/>
          </p:cNvSpPr>
          <p:nvPr>
            <p:ph type="body" idx="1"/>
          </p:nvPr>
        </p:nvSpPr>
        <p:spPr>
          <a:xfrm>
            <a:off x="256032" y="3493008"/>
            <a:ext cx="2834640" cy="2322576"/>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69" name="Google Shape;69;p19"/>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ftr" idx="11"/>
          </p:nvPr>
        </p:nvSpPr>
        <p:spPr>
          <a:xfrm>
            <a:off x="3499101"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0"/>
          <p:cNvSpPr txBox="1">
            <a:spLocks noGrp="1"/>
          </p:cNvSpPr>
          <p:nvPr>
            <p:ph type="body" idx="1"/>
          </p:nvPr>
        </p:nvSpPr>
        <p:spPr>
          <a:xfrm rot="5400000">
            <a:off x="4966548" y="-233172"/>
            <a:ext cx="5120640" cy="7315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75" name="Google Shape;75;p2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1"/>
          <p:cNvSpPr txBox="1">
            <a:spLocks noGrp="1"/>
          </p:cNvSpPr>
          <p:nvPr>
            <p:ph type="title"/>
          </p:nvPr>
        </p:nvSpPr>
        <p:spPr>
          <a:xfrm rot="5400000">
            <a:off x="-685800" y="2057400"/>
            <a:ext cx="4953000" cy="28194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1"/>
          <p:cNvSpPr txBox="1">
            <a:spLocks noGrp="1"/>
          </p:cNvSpPr>
          <p:nvPr>
            <p:ph type="body" idx="1"/>
          </p:nvPr>
        </p:nvSpPr>
        <p:spPr>
          <a:xfrm rot="5400000">
            <a:off x="4965192" y="-228600"/>
            <a:ext cx="5120640" cy="7315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81" name="Google Shape;81;p2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0"/>
          <p:cNvSpPr/>
          <p:nvPr/>
        </p:nvSpPr>
        <p:spPr>
          <a:xfrm>
            <a:off x="1" y="758952"/>
            <a:ext cx="3443590" cy="5330952"/>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7;p1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FFFFFF"/>
              </a:buClr>
              <a:buSzPts val="3600"/>
              <a:buFont typeface="Corbel"/>
              <a:buNone/>
              <a:defRPr sz="3600" b="0" i="0" u="none" strike="noStrike" cap="none">
                <a:solidFill>
                  <a:srgbClr val="FFFFF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p10"/>
          <p:cNvSpPr/>
          <p:nvPr/>
        </p:nvSpPr>
        <p:spPr>
          <a:xfrm>
            <a:off x="11815864" y="758952"/>
            <a:ext cx="384048" cy="5330952"/>
          </a:xfrm>
          <a:prstGeom prst="rect">
            <a:avLst/>
          </a:prstGeom>
          <a:solidFill>
            <a:srgbClr val="C8C8C8">
              <a:alpha val="4823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9;p10"/>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rmAutofit/>
          </a:bodyPr>
          <a:lstStyle>
            <a:lvl1pPr marL="457200" marR="0" lvl="0" indent="-355600" algn="l" rtl="0">
              <a:lnSpc>
                <a:spcPct val="90000"/>
              </a:lnSpc>
              <a:spcBef>
                <a:spcPts val="1200"/>
              </a:spcBef>
              <a:spcAft>
                <a:spcPts val="0"/>
              </a:spcAft>
              <a:buClr>
                <a:schemeClr val="accent1"/>
              </a:buClr>
              <a:buSzPts val="2000"/>
              <a:buFont typeface="Noto Sans Symbols"/>
              <a:buChar char="●"/>
              <a:defRPr sz="2000" b="0" i="0" u="none" strike="noStrike" cap="none">
                <a:solidFill>
                  <a:srgbClr val="595959"/>
                </a:solidFill>
                <a:latin typeface="Corbel"/>
                <a:ea typeface="Corbel"/>
                <a:cs typeface="Corbel"/>
                <a:sym typeface="Corbel"/>
              </a:defRPr>
            </a:lvl1pPr>
            <a:lvl2pPr marL="914400" marR="0" lvl="1" indent="-342900" algn="l" rtl="0">
              <a:lnSpc>
                <a:spcPct val="90000"/>
              </a:lnSpc>
              <a:spcBef>
                <a:spcPts val="250"/>
              </a:spcBef>
              <a:spcAft>
                <a:spcPts val="0"/>
              </a:spcAft>
              <a:buClr>
                <a:schemeClr val="accent1"/>
              </a:buClr>
              <a:buSzPts val="1800"/>
              <a:buFont typeface="Noto Sans Symbols"/>
              <a:buChar char="●"/>
              <a:defRPr sz="1800" b="0" i="0" u="none" strike="noStrike" cap="none">
                <a:solidFill>
                  <a:srgbClr val="595959"/>
                </a:solidFill>
                <a:latin typeface="Corbel"/>
                <a:ea typeface="Corbel"/>
                <a:cs typeface="Corbel"/>
                <a:sym typeface="Corbel"/>
              </a:defRPr>
            </a:lvl2pPr>
            <a:lvl3pPr marL="1371600" marR="0" lvl="2" indent="-330200" algn="l" rtl="0">
              <a:lnSpc>
                <a:spcPct val="90000"/>
              </a:lnSpc>
              <a:spcBef>
                <a:spcPts val="250"/>
              </a:spcBef>
              <a:spcAft>
                <a:spcPts val="0"/>
              </a:spcAft>
              <a:buClr>
                <a:schemeClr val="accent1"/>
              </a:buClr>
              <a:buSzPts val="1600"/>
              <a:buFont typeface="Noto Sans Symbols"/>
              <a:buChar char="●"/>
              <a:defRPr sz="1600" b="0" i="0" u="none" strike="noStrike" cap="none">
                <a:solidFill>
                  <a:srgbClr val="595959"/>
                </a:solidFill>
                <a:latin typeface="Corbel"/>
                <a:ea typeface="Corbel"/>
                <a:cs typeface="Corbel"/>
                <a:sym typeface="Corbel"/>
              </a:defRPr>
            </a:lvl3pPr>
            <a:lvl4pPr marL="1828800" marR="0" lvl="3"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4pPr>
            <a:lvl5pPr marL="2286000" marR="0" lvl="4"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5pPr>
            <a:lvl6pPr marL="2743200" marR="0" lvl="5"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6pPr>
            <a:lvl7pPr marL="3200400" marR="0" lvl="6"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7pPr>
            <a:lvl8pPr marL="3657600" marR="0" lvl="7"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8pPr>
            <a:lvl9pPr marL="4114800" marR="0" lvl="8" indent="-317500" algn="l" rtl="0">
              <a:lnSpc>
                <a:spcPct val="90000"/>
              </a:lnSpc>
              <a:spcBef>
                <a:spcPts val="250"/>
              </a:spcBef>
              <a:spcAft>
                <a:spcPts val="25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9pPr>
          </a:lstStyle>
          <a:p>
            <a:endParaRPr/>
          </a:p>
        </p:txBody>
      </p:sp>
      <p:sp>
        <p:nvSpPr>
          <p:cNvPr id="10" name="Google Shape;10;p1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1" name="Google Shape;11;p10"/>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2" name="Google Shape;12;p1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jpg"/><Relationship Id="rId7" Type="http://schemas.openxmlformats.org/officeDocument/2006/relationships/image" Target="../media/image10.jpg"/><Relationship Id="rId12"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jpg"/><Relationship Id="rId9" Type="http://schemas.openxmlformats.org/officeDocument/2006/relationships/image" Target="../media/image12.jpg"/><Relationship Id="rId1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7"/>
        <p:cNvGrpSpPr/>
        <p:nvPr/>
      </p:nvGrpSpPr>
      <p:grpSpPr>
        <a:xfrm>
          <a:off x="0" y="0"/>
          <a:ext cx="0" cy="0"/>
          <a:chOff x="0" y="0"/>
          <a:chExt cx="0" cy="0"/>
        </a:xfrm>
      </p:grpSpPr>
      <p:sp>
        <p:nvSpPr>
          <p:cNvPr id="88" name="Google Shape;88;p1"/>
          <p:cNvSpPr txBox="1">
            <a:spLocks noGrp="1"/>
          </p:cNvSpPr>
          <p:nvPr>
            <p:ph type="ctrTitle"/>
          </p:nvPr>
        </p:nvSpPr>
        <p:spPr>
          <a:xfrm>
            <a:off x="1069848" y="1298448"/>
            <a:ext cx="7315200" cy="265518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FFFFFF"/>
              </a:buClr>
              <a:buSzPts val="5900"/>
              <a:buFont typeface="Corbel"/>
              <a:buNone/>
            </a:pPr>
            <a:r>
              <a:rPr lang="en-GB"/>
              <a:t>Welcome to Reception</a:t>
            </a:r>
            <a:endParaRPr/>
          </a:p>
        </p:txBody>
      </p:sp>
      <p:sp>
        <p:nvSpPr>
          <p:cNvPr id="89" name="Google Shape;89;p1"/>
          <p:cNvSpPr txBox="1">
            <a:spLocks noGrp="1"/>
          </p:cNvSpPr>
          <p:nvPr>
            <p:ph type="subTitle" idx="1"/>
          </p:nvPr>
        </p:nvSpPr>
        <p:spPr>
          <a:xfrm>
            <a:off x="1100015" y="4229923"/>
            <a:ext cx="7315200" cy="165776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200"/>
              <a:buNone/>
            </a:pPr>
            <a:r>
              <a:rPr lang="en-GB" dirty="0">
                <a:solidFill>
                  <a:schemeClr val="lt1"/>
                </a:solidFill>
              </a:rPr>
              <a:t>RM: Mrs </a:t>
            </a:r>
            <a:r>
              <a:rPr lang="en-GB" dirty="0" smtClean="0">
                <a:solidFill>
                  <a:schemeClr val="lt1"/>
                </a:solidFill>
              </a:rPr>
              <a:t>Mitchell (Year Leader)</a:t>
            </a:r>
            <a:endParaRPr dirty="0">
              <a:solidFill>
                <a:schemeClr val="lt1"/>
              </a:solidFill>
            </a:endParaRPr>
          </a:p>
          <a:p>
            <a:pPr marL="0" lvl="0" indent="0" algn="l" rtl="0">
              <a:lnSpc>
                <a:spcPct val="90000"/>
              </a:lnSpc>
              <a:spcBef>
                <a:spcPts val="1200"/>
              </a:spcBef>
              <a:spcAft>
                <a:spcPts val="0"/>
              </a:spcAft>
              <a:buSzPts val="2200"/>
              <a:buNone/>
            </a:pPr>
            <a:r>
              <a:rPr lang="en-GB" dirty="0">
                <a:solidFill>
                  <a:schemeClr val="lt1"/>
                </a:solidFill>
              </a:rPr>
              <a:t>RV: Miss Vickers</a:t>
            </a:r>
            <a:endParaRPr dirty="0">
              <a:solidFill>
                <a:schemeClr val="lt1"/>
              </a:solidFill>
            </a:endParaRPr>
          </a:p>
          <a:p>
            <a:pPr marL="0" lvl="0" indent="0" algn="l" rtl="0">
              <a:lnSpc>
                <a:spcPct val="90000"/>
              </a:lnSpc>
              <a:spcBef>
                <a:spcPts val="1200"/>
              </a:spcBef>
              <a:spcAft>
                <a:spcPts val="0"/>
              </a:spcAft>
              <a:buSzPts val="2200"/>
              <a:buNone/>
            </a:pPr>
            <a:r>
              <a:rPr lang="en-GB" dirty="0">
                <a:solidFill>
                  <a:schemeClr val="lt1"/>
                </a:solidFill>
              </a:rPr>
              <a:t>RB: Mrs Bartlett</a:t>
            </a:r>
            <a:endParaRPr dirty="0">
              <a:solidFill>
                <a:schemeClr val="lt1"/>
              </a:solidFill>
            </a:endParaRPr>
          </a:p>
        </p:txBody>
      </p:sp>
      <p:sp>
        <p:nvSpPr>
          <p:cNvPr id="90" name="Google Shape;90;p1"/>
          <p:cNvSpPr/>
          <p:nvPr/>
        </p:nvSpPr>
        <p:spPr>
          <a:xfrm>
            <a:off x="9215839" y="3478169"/>
            <a:ext cx="2928002" cy="2624790"/>
          </a:xfrm>
          <a:prstGeom prst="roundRect">
            <a:avLst>
              <a:gd name="adj" fmla="val 16667"/>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Langstone Academy is a community of learners who strive and aspire to ‘be excellent together’. As learners, we seek to challenge and question the world around us to develop the skills to be lifelong learners. </a:t>
            </a:r>
            <a:endParaRPr sz="1800" b="0" i="0" u="none" strike="noStrike" cap="none">
              <a:solidFill>
                <a:schemeClr val="lt1"/>
              </a:solidFill>
              <a:latin typeface="Corbel"/>
              <a:ea typeface="Corbel"/>
              <a:cs typeface="Corbel"/>
              <a:sym typeface="Corbel"/>
            </a:endParaRPr>
          </a:p>
        </p:txBody>
      </p:sp>
      <p:pic>
        <p:nvPicPr>
          <p:cNvPr id="91" name="Google Shape;91;p1"/>
          <p:cNvPicPr preferRelativeResize="0"/>
          <p:nvPr/>
        </p:nvPicPr>
        <p:blipFill rotWithShape="1">
          <a:blip r:embed="rId3">
            <a:alphaModFix/>
          </a:blip>
          <a:srcRect l="2919" t="2403" r="2034" b="2550"/>
          <a:stretch/>
        </p:blipFill>
        <p:spPr>
          <a:xfrm>
            <a:off x="9250924" y="537092"/>
            <a:ext cx="2941076" cy="29410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Golden Rules</a:t>
            </a:r>
            <a:br>
              <a:rPr lang="en-GB"/>
            </a:br>
            <a:endParaRPr/>
          </a:p>
        </p:txBody>
      </p:sp>
      <p:sp>
        <p:nvSpPr>
          <p:cNvPr id="97" name="Google Shape;97;p2"/>
          <p:cNvSpPr txBox="1">
            <a:spLocks noGrp="1"/>
          </p:cNvSpPr>
          <p:nvPr>
            <p:ph type="body" idx="1"/>
          </p:nvPr>
        </p:nvSpPr>
        <p:spPr>
          <a:xfrm>
            <a:off x="3869268" y="507076"/>
            <a:ext cx="7315200" cy="143355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2000"/>
              <a:buNone/>
            </a:pPr>
            <a:r>
              <a:rPr lang="en-GB">
                <a:solidFill>
                  <a:schemeClr val="dk1"/>
                </a:solidFill>
              </a:rPr>
              <a:t>At Langstone, we follow the six Golden Rules to make our school a safe and happy environment.  We are excellent together.</a:t>
            </a:r>
            <a:endParaRPr/>
          </a:p>
        </p:txBody>
      </p:sp>
      <p:pic>
        <p:nvPicPr>
          <p:cNvPr id="98" name="Google Shape;98;p2"/>
          <p:cNvPicPr preferRelativeResize="0"/>
          <p:nvPr/>
        </p:nvPicPr>
        <p:blipFill rotWithShape="1">
          <a:blip r:embed="rId3">
            <a:alphaModFix/>
          </a:blip>
          <a:srcRect/>
          <a:stretch/>
        </p:blipFill>
        <p:spPr>
          <a:xfrm>
            <a:off x="3495914" y="1767724"/>
            <a:ext cx="8316667" cy="437466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3"/>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3600"/>
              <a:buFont typeface="Corbel"/>
              <a:buNone/>
            </a:pPr>
            <a:r>
              <a:rPr lang="en-GB"/>
              <a:t>Langstone Learners</a:t>
            </a:r>
            <a:br>
              <a:rPr lang="en-GB"/>
            </a:br>
            <a:endParaRPr/>
          </a:p>
        </p:txBody>
      </p:sp>
      <p:sp>
        <p:nvSpPr>
          <p:cNvPr id="104" name="Google Shape;104;p3"/>
          <p:cNvSpPr txBox="1">
            <a:spLocks noGrp="1"/>
          </p:cNvSpPr>
          <p:nvPr>
            <p:ph type="body" idx="1"/>
          </p:nvPr>
        </p:nvSpPr>
        <p:spPr>
          <a:xfrm>
            <a:off x="3869268" y="556954"/>
            <a:ext cx="7315200" cy="1383680"/>
          </a:xfrm>
          <a:prstGeom prst="rect">
            <a:avLst/>
          </a:prstGeom>
          <a:noFill/>
          <a:ln>
            <a:noFill/>
          </a:ln>
        </p:spPr>
        <p:txBody>
          <a:bodyPr spcFirstLastPara="1" wrap="square" lIns="91425" tIns="45700" rIns="91425" bIns="45700" anchor="ctr" anchorCtr="0">
            <a:normAutofit fontScale="77500" lnSpcReduction="20000"/>
          </a:bodyPr>
          <a:lstStyle/>
          <a:p>
            <a:pPr marL="0" lvl="0" indent="0" algn="l" rtl="0">
              <a:lnSpc>
                <a:spcPct val="120000"/>
              </a:lnSpc>
              <a:spcBef>
                <a:spcPts val="0"/>
              </a:spcBef>
              <a:spcAft>
                <a:spcPts val="0"/>
              </a:spcAft>
              <a:buSzPct val="100000"/>
              <a:buNone/>
            </a:pPr>
            <a:r>
              <a:rPr lang="en-GB"/>
              <a:t>At Langstone, we aim to develop learners who are reflective, resilient thinkers and challenge themselves in all areas of learning both in and out of school.  We believe that children need to develop a skills set that enables them to achieve this and become confident learners. When we see the children displaying one of these learning powers we will award them a </a:t>
            </a:r>
            <a:r>
              <a:rPr lang="en-GB" b="1"/>
              <a:t>merit. </a:t>
            </a:r>
            <a:endParaRPr b="1">
              <a:solidFill>
                <a:schemeClr val="dk1"/>
              </a:solidFill>
            </a:endParaRPr>
          </a:p>
        </p:txBody>
      </p:sp>
      <p:pic>
        <p:nvPicPr>
          <p:cNvPr id="105" name="Google Shape;105;p3"/>
          <p:cNvPicPr preferRelativeResize="0"/>
          <p:nvPr/>
        </p:nvPicPr>
        <p:blipFill rotWithShape="1">
          <a:blip r:embed="rId3">
            <a:alphaModFix/>
          </a:blip>
          <a:srcRect/>
          <a:stretch/>
        </p:blipFill>
        <p:spPr>
          <a:xfrm>
            <a:off x="3869268" y="1940633"/>
            <a:ext cx="7003779" cy="431796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4"/>
          <p:cNvSpPr txBox="1">
            <a:spLocks noGrp="1"/>
          </p:cNvSpPr>
          <p:nvPr>
            <p:ph type="title"/>
          </p:nvPr>
        </p:nvSpPr>
        <p:spPr>
          <a:xfrm>
            <a:off x="241973" y="718131"/>
            <a:ext cx="1344853" cy="497146"/>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FFFFFF"/>
              </a:buClr>
              <a:buSzPct val="100000"/>
              <a:buFont typeface="Corbel"/>
              <a:buNone/>
            </a:pPr>
            <a:r>
              <a:rPr lang="en-GB"/>
              <a:t/>
            </a:r>
            <a:br>
              <a:rPr lang="en-GB"/>
            </a:br>
            <a:r>
              <a:rPr lang="en-GB"/>
              <a:t/>
            </a:r>
            <a:br>
              <a:rPr lang="en-GB"/>
            </a:br>
            <a:r>
              <a:rPr lang="en-GB"/>
              <a:t/>
            </a:r>
            <a:br>
              <a:rPr lang="en-GB"/>
            </a:br>
            <a:r>
              <a:rPr lang="en-GB"/>
              <a:t/>
            </a:r>
            <a:br>
              <a:rPr lang="en-GB"/>
            </a:br>
            <a:r>
              <a:rPr lang="en-GB"/>
              <a:t>Merits</a:t>
            </a:r>
            <a:br>
              <a:rPr lang="en-GB"/>
            </a:br>
            <a:r>
              <a:rPr lang="en-GB"/>
              <a:t/>
            </a:r>
            <a:br>
              <a:rPr lang="en-GB"/>
            </a:br>
            <a:r>
              <a:rPr lang="en-GB"/>
              <a:t/>
            </a:r>
            <a:br>
              <a:rPr lang="en-GB"/>
            </a:br>
            <a:endParaRPr/>
          </a:p>
        </p:txBody>
      </p:sp>
      <p:sp>
        <p:nvSpPr>
          <p:cNvPr id="111" name="Google Shape;111;p4"/>
          <p:cNvSpPr txBox="1">
            <a:spLocks noGrp="1"/>
          </p:cNvSpPr>
          <p:nvPr>
            <p:ph type="body" idx="1"/>
          </p:nvPr>
        </p:nvSpPr>
        <p:spPr>
          <a:xfrm>
            <a:off x="3542454" y="207219"/>
            <a:ext cx="8277257" cy="1225617"/>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2400"/>
              <a:buNone/>
            </a:pPr>
            <a:r>
              <a:rPr lang="en-GB" sz="2400" b="1" u="sng">
                <a:solidFill>
                  <a:schemeClr val="dk1"/>
                </a:solidFill>
              </a:rPr>
              <a:t>What is a Merit Award?</a:t>
            </a:r>
            <a:endParaRPr sz="2400" b="1" u="sng">
              <a:solidFill>
                <a:schemeClr val="dk1"/>
              </a:solidFill>
            </a:endParaRPr>
          </a:p>
        </p:txBody>
      </p:sp>
      <p:sp>
        <p:nvSpPr>
          <p:cNvPr id="112" name="Google Shape;112;p4"/>
          <p:cNvSpPr/>
          <p:nvPr/>
        </p:nvSpPr>
        <p:spPr>
          <a:xfrm>
            <a:off x="3710311" y="1123837"/>
            <a:ext cx="7941541" cy="5095701"/>
          </a:xfrm>
          <a:prstGeom prst="roundRect">
            <a:avLst>
              <a:gd name="adj" fmla="val 10002"/>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Children are given merits in school for many reasons. These can include following the Golden Rules, completing a piece of amazing work by being a resilient, reflective thinker or for being a kind friend.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Every time a child earns a merit, the reason is recorded on their merit card. When the ten slots are full, they attend an Achievement Assembly to celebrate their success.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Parents are invited along to these special assemblies and each child is called to the front to receive their certificate and one of the merits is read from the card. The children are given a certificate and move onto the next colour of merit card.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A special Achievement Assembly is held regularly for pupils who</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have completed their merit cards and parents and carers are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orbel"/>
                <a:ea typeface="Corbel"/>
                <a:cs typeface="Corbel"/>
                <a:sym typeface="Corbel"/>
              </a:rPr>
              <a:t>invited to join us for this. </a:t>
            </a:r>
            <a:endParaRPr sz="1800" b="0" i="0" u="none" strike="noStrike" cap="none">
              <a:solidFill>
                <a:schemeClr val="lt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p:txBody>
      </p:sp>
      <p:pic>
        <p:nvPicPr>
          <p:cNvPr id="113" name="Google Shape;113;p4" descr="https://langstoneinfants.co.uk/wp-content/uploads/2024/01/DSC07886-800x600.jpg"/>
          <p:cNvPicPr preferRelativeResize="0"/>
          <p:nvPr/>
        </p:nvPicPr>
        <p:blipFill rotWithShape="1">
          <a:blip r:embed="rId3">
            <a:alphaModFix/>
          </a:blip>
          <a:srcRect/>
          <a:stretch/>
        </p:blipFill>
        <p:spPr>
          <a:xfrm>
            <a:off x="421111" y="1554748"/>
            <a:ext cx="2532507" cy="1899380"/>
          </a:xfrm>
          <a:prstGeom prst="rect">
            <a:avLst/>
          </a:prstGeom>
          <a:noFill/>
          <a:ln>
            <a:noFill/>
          </a:ln>
          <a:effectLst>
            <a:outerShdw blurRad="292100" dist="139700" dir="2700000" algn="tl" rotWithShape="0">
              <a:srgbClr val="333333">
                <a:alpha val="63137"/>
              </a:srgbClr>
            </a:outerShdw>
          </a:effectLst>
        </p:spPr>
      </p:pic>
      <p:pic>
        <p:nvPicPr>
          <p:cNvPr id="114" name="Google Shape;114;p4"/>
          <p:cNvPicPr preferRelativeResize="0"/>
          <p:nvPr/>
        </p:nvPicPr>
        <p:blipFill rotWithShape="1">
          <a:blip r:embed="rId4">
            <a:alphaModFix/>
          </a:blip>
          <a:srcRect t="5716" r="1711" b="15659"/>
          <a:stretch/>
        </p:blipFill>
        <p:spPr>
          <a:xfrm>
            <a:off x="93535" y="3793599"/>
            <a:ext cx="3187660" cy="1912442"/>
          </a:xfrm>
          <a:prstGeom prst="rect">
            <a:avLst/>
          </a:prstGeom>
          <a:noFill/>
          <a:ln>
            <a:noFill/>
          </a:ln>
          <a:effectLst>
            <a:outerShdw blurRad="292100" dist="139700" dir="2700000" algn="tl" rotWithShape="0">
              <a:srgbClr val="333333">
                <a:alpha val="63137"/>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Our Topics</a:t>
            </a:r>
            <a:endParaRPr/>
          </a:p>
        </p:txBody>
      </p:sp>
      <p:graphicFrame>
        <p:nvGraphicFramePr>
          <p:cNvPr id="120" name="Google Shape;120;p6"/>
          <p:cNvGraphicFramePr/>
          <p:nvPr>
            <p:extLst>
              <p:ext uri="{D42A27DB-BD31-4B8C-83A1-F6EECF244321}">
                <p14:modId xmlns:p14="http://schemas.microsoft.com/office/powerpoint/2010/main" val="1441723671"/>
              </p:ext>
            </p:extLst>
          </p:nvPr>
        </p:nvGraphicFramePr>
        <p:xfrm>
          <a:off x="4434481" y="810583"/>
          <a:ext cx="6613575" cy="5227685"/>
        </p:xfrm>
        <a:graphic>
          <a:graphicData uri="http://schemas.openxmlformats.org/drawingml/2006/table">
            <a:tbl>
              <a:tblPr firstRow="1" bandRow="1">
                <a:noFill/>
                <a:tableStyleId>{FD78D205-A20C-4E7C-85BE-A4B89E2F71BD}</a:tableStyleId>
              </a:tblPr>
              <a:tblGrid>
                <a:gridCol w="2837950">
                  <a:extLst>
                    <a:ext uri="{9D8B030D-6E8A-4147-A177-3AD203B41FA5}">
                      <a16:colId xmlns:a16="http://schemas.microsoft.com/office/drawing/2014/main" val="20000"/>
                    </a:ext>
                  </a:extLst>
                </a:gridCol>
                <a:gridCol w="3775625">
                  <a:extLst>
                    <a:ext uri="{9D8B030D-6E8A-4147-A177-3AD203B41FA5}">
                      <a16:colId xmlns:a16="http://schemas.microsoft.com/office/drawing/2014/main" val="20001"/>
                    </a:ext>
                  </a:extLst>
                </a:gridCol>
              </a:tblGrid>
              <a:tr h="442400">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Topic</a:t>
                      </a:r>
                      <a:endParaRPr sz="18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Subject</a:t>
                      </a:r>
                      <a:endParaRPr sz="1800" u="none" strike="noStrike" cap="none"/>
                    </a:p>
                  </a:txBody>
                  <a:tcPr marL="91450" marR="91450" marT="45725" marB="45725"/>
                </a:tc>
                <a:extLst>
                  <a:ext uri="{0D108BD9-81ED-4DB2-BD59-A6C34878D82A}">
                    <a16:rowId xmlns:a16="http://schemas.microsoft.com/office/drawing/2014/main" val="10000"/>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Getting to know you</a:t>
                      </a:r>
                      <a:endParaRPr sz="18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endParaRPr sz="1800" u="none" strike="noStrike" cap="none">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All about me </a:t>
                      </a:r>
                      <a:endParaRPr sz="14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My family</a:t>
                      </a:r>
                      <a:endParaRPr sz="1800" u="none" strike="noStrike" cap="none">
                        <a:solidFill>
                          <a:schemeClr val="tx1"/>
                        </a:solidFill>
                      </a:endParaRPr>
                    </a:p>
                  </a:txBody>
                  <a:tcPr marL="91450" marR="91450" marT="45725" marB="45725"/>
                </a:tc>
                <a:extLst>
                  <a:ext uri="{0D108BD9-81ED-4DB2-BD59-A6C34878D82A}">
                    <a16:rowId xmlns:a16="http://schemas.microsoft.com/office/drawing/2014/main" val="10001"/>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Our Celebrations</a:t>
                      </a:r>
                      <a:endParaRPr sz="14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endParaRPr sz="1800" u="none" strike="noStrike" cap="none">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Our celebrations</a:t>
                      </a:r>
                      <a:endParaRPr sz="14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Harvest/Nativity/Christmas</a:t>
                      </a:r>
                      <a:endParaRPr sz="1800" u="none" strike="noStrike" cap="none">
                        <a:solidFill>
                          <a:schemeClr val="tx1"/>
                        </a:solidFill>
                      </a:endParaRPr>
                    </a:p>
                  </a:txBody>
                  <a:tcPr marL="91450" marR="91450" marT="45725" marB="45725"/>
                </a:tc>
                <a:extLst>
                  <a:ext uri="{0D108BD9-81ED-4DB2-BD59-A6C34878D82A}">
                    <a16:rowId xmlns:a16="http://schemas.microsoft.com/office/drawing/2014/main" val="10002"/>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solidFill>
                            <a:schemeClr val="tx1"/>
                          </a:solidFill>
                        </a:rPr>
                        <a:t>Helpful Heroes</a:t>
                      </a:r>
                      <a:endParaRPr sz="1800" u="none" strike="noStrike" cap="none" dirty="0">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Helpful Heroes - Real life heroes</a:t>
                      </a:r>
                      <a:endParaRPr sz="14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Supertato</a:t>
                      </a:r>
                      <a:endParaRPr sz="1800" u="none" strike="noStrike" cap="none">
                        <a:solidFill>
                          <a:schemeClr val="tx1"/>
                        </a:solidFill>
                      </a:endParaRPr>
                    </a:p>
                  </a:txBody>
                  <a:tcPr marL="91450" marR="91450" marT="45725" marB="45725"/>
                </a:tc>
                <a:extLst>
                  <a:ext uri="{0D108BD9-81ED-4DB2-BD59-A6C34878D82A}">
                    <a16:rowId xmlns:a16="http://schemas.microsoft.com/office/drawing/2014/main" val="10003"/>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solidFill>
                            <a:schemeClr val="tx1"/>
                          </a:solidFill>
                        </a:rPr>
                        <a:t>Once Upon a Time</a:t>
                      </a:r>
                      <a:endParaRPr sz="1800" u="none" strike="noStrike" cap="none" dirty="0">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Traditional Tales</a:t>
                      </a:r>
                      <a:endParaRPr sz="14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Healthy Eating</a:t>
                      </a:r>
                      <a:endParaRPr sz="1800" u="none" strike="noStrike" cap="none">
                        <a:solidFill>
                          <a:schemeClr val="tx1"/>
                        </a:solidFill>
                      </a:endParaRPr>
                    </a:p>
                  </a:txBody>
                  <a:tcPr marL="91450" marR="91450" marT="45725" marB="45725"/>
                </a:tc>
                <a:extLst>
                  <a:ext uri="{0D108BD9-81ED-4DB2-BD59-A6C34878D82A}">
                    <a16:rowId xmlns:a16="http://schemas.microsoft.com/office/drawing/2014/main" val="10004"/>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All Creatures Great and Small</a:t>
                      </a:r>
                      <a:endParaRPr sz="1800" u="none" strike="noStrike" cap="none">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Minibeasts</a:t>
                      </a:r>
                      <a:endParaRPr sz="1800" u="none" strike="noStrike" cap="none">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Norman the slug with the Silly Shell</a:t>
                      </a:r>
                      <a:endParaRPr sz="1400" u="none" strike="noStrike" cap="none">
                        <a:solidFill>
                          <a:schemeClr val="tx1"/>
                        </a:solidFill>
                      </a:endParaRPr>
                    </a:p>
                  </a:txBody>
                  <a:tcPr marL="91450" marR="91450" marT="45725" marB="45725"/>
                </a:tc>
                <a:extLst>
                  <a:ext uri="{0D108BD9-81ED-4DB2-BD59-A6C34878D82A}">
                    <a16:rowId xmlns:a16="http://schemas.microsoft.com/office/drawing/2014/main" val="10005"/>
                  </a:ext>
                </a:extLst>
              </a:tr>
              <a:tr h="7741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tx1"/>
                          </a:solidFill>
                        </a:rPr>
                        <a:t>Wonderful Water!</a:t>
                      </a:r>
                      <a:endParaRPr sz="1800" u="none" strike="noStrike" cap="none">
                        <a:solidFill>
                          <a:schemeClr val="tx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solidFill>
                            <a:schemeClr val="tx1"/>
                          </a:solidFill>
                        </a:rPr>
                        <a:t>Planting/growing</a:t>
                      </a:r>
                      <a:endParaRPr sz="1400" u="none" strike="noStrike" cap="none" dirty="0">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solidFill>
                            <a:schemeClr val="tx1"/>
                          </a:solidFill>
                        </a:rPr>
                        <a:t>Hooray for Fish!</a:t>
                      </a:r>
                      <a:endParaRPr sz="1800" u="none" strike="noStrike" cap="none" dirty="0">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solidFill>
                            <a:schemeClr val="tx1"/>
                          </a:solidFill>
                        </a:rPr>
                        <a:t>Rainbow Fish</a:t>
                      </a:r>
                      <a:endParaRPr sz="1800" u="none" strike="noStrike" cap="none" dirty="0">
                        <a:solidFill>
                          <a:schemeClr val="tx1"/>
                        </a:solidFill>
                      </a:endParaRPr>
                    </a:p>
                  </a:txBody>
                  <a:tcPr marL="91450" marR="91450" marT="45725" marB="45725"/>
                </a:tc>
                <a:extLst>
                  <a:ext uri="{0D108BD9-81ED-4DB2-BD59-A6C34878D82A}">
                    <a16:rowId xmlns:a16="http://schemas.microsoft.com/office/drawing/2014/main" val="10006"/>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p:cNvSpPr txBox="1">
            <a:spLocks noGrp="1"/>
          </p:cNvSpPr>
          <p:nvPr>
            <p:ph type="title"/>
          </p:nvPr>
        </p:nvSpPr>
        <p:spPr>
          <a:xfrm>
            <a:off x="252919" y="1123837"/>
            <a:ext cx="2947500" cy="46011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100"/>
              <a:buFont typeface="Arial"/>
              <a:buNone/>
            </a:pPr>
            <a:r>
              <a:rPr lang="en-GB" sz="2600" b="1">
                <a:solidFill>
                  <a:srgbClr val="FFFFFF"/>
                </a:solidFill>
                <a:latin typeface="Arial"/>
                <a:ea typeface="Arial"/>
                <a:cs typeface="Arial"/>
                <a:sym typeface="Arial"/>
              </a:rPr>
              <a:t>Communication and Literacy</a:t>
            </a:r>
            <a:endParaRPr sz="5200"/>
          </a:p>
        </p:txBody>
      </p:sp>
      <p:graphicFrame>
        <p:nvGraphicFramePr>
          <p:cNvPr id="126" name="Google Shape;126;p5"/>
          <p:cNvGraphicFramePr/>
          <p:nvPr/>
        </p:nvGraphicFramePr>
        <p:xfrm>
          <a:off x="3828840" y="259031"/>
          <a:ext cx="7569675" cy="4919670"/>
        </p:xfrm>
        <a:graphic>
          <a:graphicData uri="http://schemas.openxmlformats.org/drawingml/2006/table">
            <a:tbl>
              <a:tblPr firstRow="1" bandRow="1">
                <a:noFill/>
                <a:tableStyleId>{FD78D205-A20C-4E7C-85BE-A4B89E2F71BD}</a:tableStyleId>
              </a:tblPr>
              <a:tblGrid>
                <a:gridCol w="1018100">
                  <a:extLst>
                    <a:ext uri="{9D8B030D-6E8A-4147-A177-3AD203B41FA5}">
                      <a16:colId xmlns:a16="http://schemas.microsoft.com/office/drawing/2014/main" val="20000"/>
                    </a:ext>
                  </a:extLst>
                </a:gridCol>
                <a:gridCol w="3791450">
                  <a:extLst>
                    <a:ext uri="{9D8B030D-6E8A-4147-A177-3AD203B41FA5}">
                      <a16:colId xmlns:a16="http://schemas.microsoft.com/office/drawing/2014/main" val="20001"/>
                    </a:ext>
                  </a:extLst>
                </a:gridCol>
                <a:gridCol w="2760125">
                  <a:extLst>
                    <a:ext uri="{9D8B030D-6E8A-4147-A177-3AD203B41FA5}">
                      <a16:colId xmlns:a16="http://schemas.microsoft.com/office/drawing/2014/main" val="20002"/>
                    </a:ext>
                  </a:extLst>
                </a:gridCol>
              </a:tblGrid>
              <a:tr h="2962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lt1"/>
                          </a:solidFill>
                        </a:rPr>
                        <a:t>When</a:t>
                      </a:r>
                      <a:endParaRPr sz="1800" u="none" strike="noStrike" cap="none">
                        <a:solidFill>
                          <a:schemeClr val="lt1"/>
                        </a:solidFill>
                      </a:endParaRPr>
                    </a:p>
                  </a:txBody>
                  <a:tcPr marL="91450" marR="91450" marT="45725" marB="45725"/>
                </a:tc>
                <a:tc gridSpan="2">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Coverage</a:t>
                      </a:r>
                      <a:endParaRPr sz="18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13992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Autumn</a:t>
                      </a:r>
                      <a:endParaRPr sz="1600" u="none" strike="noStrike" cap="none">
                        <a:solidFill>
                          <a:schemeClr val="dk1"/>
                        </a:solidFill>
                      </a:endParaRPr>
                    </a:p>
                  </a:txBody>
                  <a:tcPr marL="91450" marR="91450" marT="45725" marB="45725"/>
                </a:tc>
                <a:tc gridSpan="2">
                  <a:txBody>
                    <a:bodyPr/>
                    <a:lstStyle/>
                    <a:p>
                      <a:pPr marL="457200" marR="0" lvl="0" indent="-323850" algn="l" rtl="0">
                        <a:lnSpc>
                          <a:spcPct val="100000"/>
                        </a:lnSpc>
                        <a:spcBef>
                          <a:spcPts val="0"/>
                        </a:spcBef>
                        <a:spcAft>
                          <a:spcPts val="0"/>
                        </a:spcAft>
                        <a:buClr>
                          <a:schemeClr val="dk1"/>
                        </a:buClr>
                        <a:buSzPts val="1500"/>
                        <a:buFont typeface="Corbel"/>
                        <a:buChar char="●"/>
                      </a:pPr>
                      <a:r>
                        <a:rPr lang="en-GB" sz="1500" b="1" u="none" strike="noStrike" cap="none"/>
                        <a:t>n</a:t>
                      </a:r>
                      <a:r>
                        <a:rPr lang="en-GB" sz="1500" b="1" u="none" strike="noStrike" cap="none">
                          <a:solidFill>
                            <a:schemeClr val="dk1"/>
                          </a:solidFill>
                        </a:rPr>
                        <a:t>ursery </a:t>
                      </a:r>
                      <a:r>
                        <a:rPr lang="en-GB" sz="1500" b="1" u="none" strike="noStrike" cap="none"/>
                        <a:t>r</a:t>
                      </a:r>
                      <a:r>
                        <a:rPr lang="en-GB" sz="1500" b="1" u="none" strike="noStrike" cap="none">
                          <a:solidFill>
                            <a:schemeClr val="dk1"/>
                          </a:solidFill>
                        </a:rPr>
                        <a:t>hymes -  </a:t>
                      </a:r>
                      <a:r>
                        <a:rPr lang="en-GB" sz="1500" u="none" strike="noStrike" cap="none">
                          <a:solidFill>
                            <a:schemeClr val="dk1"/>
                          </a:solidFill>
                        </a:rPr>
                        <a:t>to develop language</a:t>
                      </a:r>
                      <a:r>
                        <a:rPr lang="en-GB" sz="1500" u="none" strike="noStrike" cap="none"/>
                        <a:t> and </a:t>
                      </a:r>
                      <a:r>
                        <a:rPr lang="en-GB" sz="1500" u="none" strike="noStrike" cap="none">
                          <a:solidFill>
                            <a:schemeClr val="dk1"/>
                          </a:solidFill>
                        </a:rPr>
                        <a:t>awareness of sounds</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solidFill>
                            <a:schemeClr val="dk1"/>
                          </a:solidFill>
                        </a:rPr>
                        <a:t>The Christmas Story - </a:t>
                      </a:r>
                      <a:r>
                        <a:rPr lang="en-GB" sz="1500" u="none" strike="noStrike" cap="none">
                          <a:solidFill>
                            <a:schemeClr val="dk1"/>
                          </a:solidFill>
                        </a:rPr>
                        <a:t>simple story</a:t>
                      </a:r>
                      <a:r>
                        <a:rPr lang="en-GB" sz="1500" u="none" strike="noStrike" cap="none"/>
                        <a:t> telling</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solidFill>
                            <a:schemeClr val="dk1"/>
                          </a:solidFill>
                        </a:rPr>
                        <a:t>Read With Me Stories -</a:t>
                      </a:r>
                      <a:r>
                        <a:rPr lang="en-GB" sz="1500" u="none" strike="noStrike" cap="none">
                          <a:solidFill>
                            <a:schemeClr val="dk1"/>
                          </a:solidFill>
                        </a:rPr>
                        <a:t> instilling a love for reading</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fine motor activities - </a:t>
                      </a:r>
                      <a:r>
                        <a:rPr lang="en-GB" sz="1500" u="none" strike="noStrike" cap="none"/>
                        <a:t>to enable children to use small tools</a:t>
                      </a:r>
                      <a:endParaRPr sz="1500" b="1"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letter formation - </a:t>
                      </a:r>
                      <a:r>
                        <a:rPr lang="en-GB" sz="1500" u="none" strike="noStrike" cap="none"/>
                        <a:t>to encourage the correct letter formation</a:t>
                      </a:r>
                      <a:endParaRPr sz="15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1"/>
                  </a:ext>
                </a:extLst>
              </a:tr>
              <a:tr h="1237875">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gridSpan="2">
                  <a:txBody>
                    <a:bodyPr/>
                    <a:lstStyle/>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nursery rhymes - </a:t>
                      </a:r>
                      <a:r>
                        <a:rPr lang="en-GB" sz="1500" u="none" strike="noStrike" cap="none"/>
                        <a:t>to develop language, awareness of sounds and support reading</a:t>
                      </a:r>
                      <a:endParaRPr sz="1500" b="1"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Supertato - </a:t>
                      </a:r>
                      <a:r>
                        <a:rPr lang="en-GB" sz="1500" u="none" strike="noStrike" cap="none"/>
                        <a:t>simple story re-telling</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non-fiction texts - </a:t>
                      </a:r>
                      <a:r>
                        <a:rPr lang="en-GB" sz="1500" u="none" strike="noStrike" cap="none"/>
                        <a:t>for children to follow their interests</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empathy texts - </a:t>
                      </a:r>
                      <a:r>
                        <a:rPr lang="en-GB" sz="1500" u="none" strike="noStrike" cap="none"/>
                        <a:t>learn about my emotions and feelings</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simple word writing - </a:t>
                      </a:r>
                      <a:r>
                        <a:rPr lang="en-GB" sz="1500" u="none" strike="noStrike" cap="none"/>
                        <a:t>to hear sounds in words in order</a:t>
                      </a:r>
                      <a:endParaRPr sz="1500" u="none" strike="noStrike" cap="none"/>
                    </a:p>
                    <a:p>
                      <a:pPr marL="457200" marR="0" lvl="0" indent="-323850" algn="l" rtl="0">
                        <a:lnSpc>
                          <a:spcPct val="100000"/>
                        </a:lnSpc>
                        <a:spcBef>
                          <a:spcPts val="0"/>
                        </a:spcBef>
                        <a:spcAft>
                          <a:spcPts val="0"/>
                        </a:spcAft>
                        <a:buClr>
                          <a:srgbClr val="000000"/>
                        </a:buClr>
                        <a:buSzPts val="1500"/>
                        <a:buFont typeface="Arial"/>
                        <a:buChar char="●"/>
                      </a:pPr>
                      <a:r>
                        <a:rPr lang="en-GB" sz="1500" b="1" u="none" strike="noStrike" cap="none"/>
                        <a:t>traditional tales - </a:t>
                      </a:r>
                      <a:r>
                        <a:rPr lang="en-GB" sz="1500" u="none" strike="noStrike" cap="none"/>
                        <a:t>engagement with stories</a:t>
                      </a:r>
                      <a:endParaRPr sz="15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2"/>
                  </a:ext>
                </a:extLst>
              </a:tr>
              <a:tr h="11955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Summer</a:t>
                      </a:r>
                      <a:endParaRPr sz="1600" u="none" strike="noStrike" cap="none">
                        <a:solidFill>
                          <a:schemeClr val="dk1"/>
                        </a:solidFill>
                      </a:endParaRPr>
                    </a:p>
                  </a:txBody>
                  <a:tcPr marL="91450" marR="91450" marT="45725" marB="45725"/>
                </a:tc>
                <a:tc gridSpan="2">
                  <a:txBody>
                    <a:bodyPr/>
                    <a:lstStyle/>
                    <a:p>
                      <a:pPr marL="457200" marR="0" lvl="0" indent="-323850" algn="l" rtl="0">
                        <a:lnSpc>
                          <a:spcPct val="100000"/>
                        </a:lnSpc>
                        <a:spcBef>
                          <a:spcPts val="0"/>
                        </a:spcBef>
                        <a:spcAft>
                          <a:spcPts val="0"/>
                        </a:spcAft>
                        <a:buClr>
                          <a:schemeClr val="dk1"/>
                        </a:buClr>
                        <a:buSzPts val="1500"/>
                        <a:buFont typeface="Corbel"/>
                        <a:buChar char="●"/>
                      </a:pPr>
                      <a:r>
                        <a:rPr lang="en-GB" sz="1500" b="1" u="none" strike="noStrike" cap="none"/>
                        <a:t>nursery rhymes -</a:t>
                      </a:r>
                      <a:r>
                        <a:rPr lang="en-GB" sz="1500" u="none" strike="noStrike" cap="none"/>
                        <a:t> to support phonics teaching, reading, writing and communication</a:t>
                      </a:r>
                      <a:endParaRPr sz="1500" u="none" strike="noStrike" cap="none"/>
                    </a:p>
                    <a:p>
                      <a:pPr marL="457200" marR="0" lvl="0" indent="-323850" algn="l" rtl="0">
                        <a:lnSpc>
                          <a:spcPct val="100000"/>
                        </a:lnSpc>
                        <a:spcBef>
                          <a:spcPts val="0"/>
                        </a:spcBef>
                        <a:spcAft>
                          <a:spcPts val="0"/>
                        </a:spcAft>
                        <a:buClr>
                          <a:srgbClr val="000000"/>
                        </a:buClr>
                        <a:buSzPts val="1500"/>
                        <a:buFont typeface="Corbel"/>
                        <a:buChar char="●"/>
                      </a:pPr>
                      <a:r>
                        <a:rPr lang="en-GB" sz="1500" b="1" u="none" strike="noStrike" cap="none"/>
                        <a:t>non-fiction texts - </a:t>
                      </a:r>
                      <a:r>
                        <a:rPr lang="en-GB" sz="1500" u="none" strike="noStrike" cap="none"/>
                        <a:t>for children to follow their interests</a:t>
                      </a:r>
                      <a:endParaRPr sz="1500" b="1" u="none" strike="noStrike" cap="none"/>
                    </a:p>
                    <a:p>
                      <a:pPr marL="457200" marR="0" lvl="0" indent="-323850" algn="l" rtl="0">
                        <a:lnSpc>
                          <a:spcPct val="100000"/>
                        </a:lnSpc>
                        <a:spcBef>
                          <a:spcPts val="0"/>
                        </a:spcBef>
                        <a:spcAft>
                          <a:spcPts val="0"/>
                        </a:spcAft>
                        <a:buClr>
                          <a:srgbClr val="000000"/>
                        </a:buClr>
                        <a:buSzPts val="1500"/>
                        <a:buFont typeface="Arial"/>
                        <a:buChar char="●"/>
                      </a:pPr>
                      <a:r>
                        <a:rPr lang="en-GB" sz="1500" b="1" u="none" strike="noStrike" cap="none"/>
                        <a:t>Hooray for fish - </a:t>
                      </a:r>
                      <a:r>
                        <a:rPr lang="en-GB" sz="1500" u="none" strike="noStrike" cap="none"/>
                        <a:t>simple sentence writing and re-reading </a:t>
                      </a:r>
                      <a:endParaRPr sz="1500" u="none" strike="noStrike" cap="none"/>
                    </a:p>
                    <a:p>
                      <a:pPr marL="457200" marR="0" lvl="0" indent="-323850" algn="l" rtl="0">
                        <a:lnSpc>
                          <a:spcPct val="100000"/>
                        </a:lnSpc>
                        <a:spcBef>
                          <a:spcPts val="0"/>
                        </a:spcBef>
                        <a:spcAft>
                          <a:spcPts val="0"/>
                        </a:spcAft>
                        <a:buClr>
                          <a:srgbClr val="000000"/>
                        </a:buClr>
                        <a:buSzPts val="1500"/>
                        <a:buFont typeface="Arial"/>
                        <a:buChar char="●"/>
                      </a:pPr>
                      <a:r>
                        <a:rPr lang="en-GB" sz="1500" b="1" u="none" strike="noStrike" cap="none"/>
                        <a:t>Rainbow Fish - </a:t>
                      </a:r>
                      <a:r>
                        <a:rPr lang="en-GB" sz="1500" u="none" strike="noStrike" cap="none"/>
                        <a:t>simple sentence writing and re-reading</a:t>
                      </a:r>
                      <a:endParaRPr sz="1500" u="none" strike="noStrike" cap="none"/>
                    </a:p>
                    <a:p>
                      <a:pPr marL="0" marR="0" lvl="0" indent="0" algn="l" rtl="0">
                        <a:lnSpc>
                          <a:spcPct val="100000"/>
                        </a:lnSpc>
                        <a:spcBef>
                          <a:spcPts val="0"/>
                        </a:spcBef>
                        <a:spcAft>
                          <a:spcPts val="0"/>
                        </a:spcAft>
                        <a:buClr>
                          <a:srgbClr val="000000"/>
                        </a:buClr>
                        <a:buSzPts val="1500"/>
                        <a:buFont typeface="Arial"/>
                        <a:buNone/>
                      </a:pPr>
                      <a:endParaRPr sz="1500" b="1"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127" name="Google Shape;127;p5"/>
          <p:cNvSpPr/>
          <p:nvPr/>
        </p:nvSpPr>
        <p:spPr>
          <a:xfrm>
            <a:off x="4935401" y="5614841"/>
            <a:ext cx="10102850" cy="568325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FFFFFF"/>
              </a:buClr>
              <a:buSzPts val="1200"/>
              <a:buFont typeface="Arial"/>
              <a:buNone/>
            </a:pPr>
            <a:r>
              <a:rPr lang="en-GB" sz="1200" b="1" i="0" u="none" strike="noStrike" cap="none">
                <a:solidFill>
                  <a:srgbClr val="FFFFFF"/>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Corbel"/>
              <a:buNone/>
            </a:pPr>
            <a:endParaRPr sz="10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0" i="1"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0"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1" i="1" u="none" strike="noStrike" cap="none">
              <a:solidFill>
                <a:srgbClr val="0000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Corbel"/>
              <a:buNone/>
            </a:pPr>
            <a:endParaRPr sz="1200" b="0" i="1" u="none" strike="noStrike" cap="none">
              <a:solidFill>
                <a:srgbClr val="0000FF"/>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Corbel"/>
              <a:buNone/>
            </a:pPr>
            <a:endParaRPr sz="1000" b="0" i="0" u="none" strike="noStrike" cap="none">
              <a:solidFill>
                <a:srgbClr val="000000"/>
              </a:solidFill>
              <a:latin typeface="Arial"/>
              <a:ea typeface="Arial"/>
              <a:cs typeface="Arial"/>
              <a:sym typeface="Arial"/>
            </a:endParaRPr>
          </a:p>
        </p:txBody>
      </p:sp>
      <p:pic>
        <p:nvPicPr>
          <p:cNvPr id="128" name="Google Shape;128;p5" descr="Big Book of Nursery Rhymes | Usborne | Be Curious"/>
          <p:cNvPicPr preferRelativeResize="0"/>
          <p:nvPr/>
        </p:nvPicPr>
        <p:blipFill rotWithShape="1">
          <a:blip r:embed="rId3">
            <a:alphaModFix/>
          </a:blip>
          <a:srcRect/>
          <a:stretch/>
        </p:blipFill>
        <p:spPr>
          <a:xfrm>
            <a:off x="3690872" y="5341506"/>
            <a:ext cx="871525" cy="1091696"/>
          </a:xfrm>
          <a:prstGeom prst="rect">
            <a:avLst/>
          </a:prstGeom>
          <a:noFill/>
          <a:ln>
            <a:noFill/>
          </a:ln>
        </p:spPr>
      </p:pic>
      <p:pic>
        <p:nvPicPr>
          <p:cNvPr id="129" name="Google Shape;129;p5" descr="The Christmas Story: Experience the magic of the first Christmas"/>
          <p:cNvPicPr preferRelativeResize="0"/>
          <p:nvPr/>
        </p:nvPicPr>
        <p:blipFill rotWithShape="1">
          <a:blip r:embed="rId4">
            <a:alphaModFix/>
          </a:blip>
          <a:srcRect/>
          <a:stretch/>
        </p:blipFill>
        <p:spPr>
          <a:xfrm>
            <a:off x="4764675" y="5587577"/>
            <a:ext cx="974400" cy="972625"/>
          </a:xfrm>
          <a:prstGeom prst="rect">
            <a:avLst/>
          </a:prstGeom>
          <a:noFill/>
          <a:ln>
            <a:noFill/>
          </a:ln>
        </p:spPr>
      </p:pic>
      <p:pic>
        <p:nvPicPr>
          <p:cNvPr id="130" name="Google Shape;130;p5"/>
          <p:cNvPicPr preferRelativeResize="0"/>
          <p:nvPr/>
        </p:nvPicPr>
        <p:blipFill rotWithShape="1">
          <a:blip r:embed="rId5">
            <a:alphaModFix/>
          </a:blip>
          <a:srcRect/>
          <a:stretch/>
        </p:blipFill>
        <p:spPr>
          <a:xfrm>
            <a:off x="6204850" y="5656110"/>
            <a:ext cx="974400" cy="954891"/>
          </a:xfrm>
          <a:prstGeom prst="rect">
            <a:avLst/>
          </a:prstGeom>
          <a:noFill/>
          <a:ln>
            <a:noFill/>
          </a:ln>
        </p:spPr>
      </p:pic>
      <p:pic>
        <p:nvPicPr>
          <p:cNvPr id="131" name="Google Shape;131;p5"/>
          <p:cNvPicPr preferRelativeResize="0"/>
          <p:nvPr/>
        </p:nvPicPr>
        <p:blipFill rotWithShape="1">
          <a:blip r:embed="rId6">
            <a:alphaModFix/>
          </a:blip>
          <a:srcRect/>
          <a:stretch/>
        </p:blipFill>
        <p:spPr>
          <a:xfrm>
            <a:off x="7420224" y="5693819"/>
            <a:ext cx="974400" cy="1043382"/>
          </a:xfrm>
          <a:prstGeom prst="rect">
            <a:avLst/>
          </a:prstGeom>
          <a:noFill/>
          <a:ln>
            <a:noFill/>
          </a:ln>
        </p:spPr>
      </p:pic>
      <p:pic>
        <p:nvPicPr>
          <p:cNvPr id="132" name="Google Shape;132;p5" descr="The Gingerbread Man (Picture Books): Amazon.co.uk: Lesley Sims:  9781409531661: Books"/>
          <p:cNvPicPr preferRelativeResize="0"/>
          <p:nvPr/>
        </p:nvPicPr>
        <p:blipFill rotWithShape="1">
          <a:blip r:embed="rId7">
            <a:alphaModFix/>
          </a:blip>
          <a:srcRect/>
          <a:stretch/>
        </p:blipFill>
        <p:spPr>
          <a:xfrm>
            <a:off x="8554300" y="5697775"/>
            <a:ext cx="871527" cy="871548"/>
          </a:xfrm>
          <a:prstGeom prst="rect">
            <a:avLst/>
          </a:prstGeom>
          <a:noFill/>
          <a:ln>
            <a:noFill/>
          </a:ln>
        </p:spPr>
      </p:pic>
      <p:pic>
        <p:nvPicPr>
          <p:cNvPr id="133" name="Google Shape;133;p5"/>
          <p:cNvPicPr preferRelativeResize="0"/>
          <p:nvPr/>
        </p:nvPicPr>
        <p:blipFill rotWithShape="1">
          <a:blip r:embed="rId8">
            <a:alphaModFix/>
          </a:blip>
          <a:srcRect/>
          <a:stretch/>
        </p:blipFill>
        <p:spPr>
          <a:xfrm>
            <a:off x="9650402" y="5529863"/>
            <a:ext cx="871525" cy="953739"/>
          </a:xfrm>
          <a:prstGeom prst="rect">
            <a:avLst/>
          </a:prstGeom>
          <a:noFill/>
          <a:ln>
            <a:noFill/>
          </a:ln>
        </p:spPr>
      </p:pic>
      <p:pic>
        <p:nvPicPr>
          <p:cNvPr id="134" name="Google Shape;134;p5" descr="The Rainbow Fish. Pfister, Marcus. The Rainbow Fish… | by Soojin Kim |  Medium"/>
          <p:cNvPicPr preferRelativeResize="0"/>
          <p:nvPr/>
        </p:nvPicPr>
        <p:blipFill rotWithShape="1">
          <a:blip r:embed="rId9">
            <a:alphaModFix/>
          </a:blip>
          <a:srcRect/>
          <a:stretch/>
        </p:blipFill>
        <p:spPr>
          <a:xfrm>
            <a:off x="10711122" y="5454810"/>
            <a:ext cx="974400" cy="1048641"/>
          </a:xfrm>
          <a:prstGeom prst="rect">
            <a:avLst/>
          </a:prstGeom>
          <a:noFill/>
          <a:ln>
            <a:noFill/>
          </a:ln>
        </p:spPr>
      </p:pic>
      <p:pic>
        <p:nvPicPr>
          <p:cNvPr id="135" name="Google Shape;135;p5"/>
          <p:cNvPicPr preferRelativeResize="0"/>
          <p:nvPr/>
        </p:nvPicPr>
        <p:blipFill rotWithShape="1">
          <a:blip r:embed="rId10">
            <a:alphaModFix/>
          </a:blip>
          <a:srcRect/>
          <a:stretch/>
        </p:blipFill>
        <p:spPr>
          <a:xfrm>
            <a:off x="9997826" y="2293425"/>
            <a:ext cx="1340307" cy="739775"/>
          </a:xfrm>
          <a:prstGeom prst="rect">
            <a:avLst/>
          </a:prstGeom>
          <a:noFill/>
          <a:ln>
            <a:noFill/>
          </a:ln>
        </p:spPr>
      </p:pic>
      <p:pic>
        <p:nvPicPr>
          <p:cNvPr id="136" name="Google Shape;136;p5"/>
          <p:cNvPicPr preferRelativeResize="0"/>
          <p:nvPr/>
        </p:nvPicPr>
        <p:blipFill rotWithShape="1">
          <a:blip r:embed="rId11">
            <a:alphaModFix/>
          </a:blip>
          <a:srcRect/>
          <a:stretch/>
        </p:blipFill>
        <p:spPr>
          <a:xfrm>
            <a:off x="10385476" y="903797"/>
            <a:ext cx="871525" cy="972628"/>
          </a:xfrm>
          <a:prstGeom prst="rect">
            <a:avLst/>
          </a:prstGeom>
          <a:noFill/>
          <a:ln>
            <a:noFill/>
          </a:ln>
        </p:spPr>
      </p:pic>
      <p:pic>
        <p:nvPicPr>
          <p:cNvPr id="137" name="Google Shape;137;p5"/>
          <p:cNvPicPr preferRelativeResize="0"/>
          <p:nvPr/>
        </p:nvPicPr>
        <p:blipFill rotWithShape="1">
          <a:blip r:embed="rId12">
            <a:alphaModFix/>
          </a:blip>
          <a:srcRect/>
          <a:stretch/>
        </p:blipFill>
        <p:spPr>
          <a:xfrm>
            <a:off x="9425825" y="903799"/>
            <a:ext cx="871525" cy="510597"/>
          </a:xfrm>
          <a:prstGeom prst="rect">
            <a:avLst/>
          </a:prstGeom>
          <a:noFill/>
          <a:ln>
            <a:noFill/>
          </a:ln>
        </p:spPr>
      </p:pic>
      <p:pic>
        <p:nvPicPr>
          <p:cNvPr id="138" name="Google Shape;138;p5"/>
          <p:cNvPicPr preferRelativeResize="0"/>
          <p:nvPr/>
        </p:nvPicPr>
        <p:blipFill rotWithShape="1">
          <a:blip r:embed="rId13">
            <a:alphaModFix/>
          </a:blip>
          <a:srcRect/>
          <a:stretch/>
        </p:blipFill>
        <p:spPr>
          <a:xfrm>
            <a:off x="9121635" y="2293425"/>
            <a:ext cx="528765" cy="510600"/>
          </a:xfrm>
          <a:prstGeom prst="rect">
            <a:avLst/>
          </a:prstGeom>
          <a:noFill/>
          <a:ln>
            <a:noFill/>
          </a:ln>
        </p:spPr>
      </p:pic>
      <p:pic>
        <p:nvPicPr>
          <p:cNvPr id="139" name="Google Shape;139;p5"/>
          <p:cNvPicPr preferRelativeResize="0"/>
          <p:nvPr/>
        </p:nvPicPr>
        <p:blipFill rotWithShape="1">
          <a:blip r:embed="rId14">
            <a:alphaModFix/>
          </a:blip>
          <a:srcRect/>
          <a:stretch/>
        </p:blipFill>
        <p:spPr>
          <a:xfrm>
            <a:off x="9786863" y="3181750"/>
            <a:ext cx="598606" cy="463100"/>
          </a:xfrm>
          <a:prstGeom prst="rect">
            <a:avLst/>
          </a:prstGeom>
          <a:noFill/>
          <a:ln>
            <a:noFill/>
          </a:ln>
        </p:spPr>
      </p:pic>
      <p:pic>
        <p:nvPicPr>
          <p:cNvPr id="140" name="Google Shape;140;p5"/>
          <p:cNvPicPr preferRelativeResize="0"/>
          <p:nvPr/>
        </p:nvPicPr>
        <p:blipFill rotWithShape="1">
          <a:blip r:embed="rId15">
            <a:alphaModFix/>
          </a:blip>
          <a:srcRect/>
          <a:stretch/>
        </p:blipFill>
        <p:spPr>
          <a:xfrm>
            <a:off x="10290950" y="4192883"/>
            <a:ext cx="754050" cy="7889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g3047ea4b954_0_0"/>
          <p:cNvSpPr txBox="1">
            <a:spLocks noGrp="1"/>
          </p:cNvSpPr>
          <p:nvPr>
            <p:ph type="title"/>
          </p:nvPr>
        </p:nvSpPr>
        <p:spPr>
          <a:xfrm>
            <a:off x="252919" y="1123837"/>
            <a:ext cx="2947500" cy="46011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Maths</a:t>
            </a:r>
            <a:endParaRPr/>
          </a:p>
        </p:txBody>
      </p:sp>
      <p:graphicFrame>
        <p:nvGraphicFramePr>
          <p:cNvPr id="146" name="Google Shape;146;g3047ea4b954_0_0"/>
          <p:cNvGraphicFramePr/>
          <p:nvPr/>
        </p:nvGraphicFramePr>
        <p:xfrm>
          <a:off x="3681040" y="751681"/>
          <a:ext cx="7569675" cy="5836960"/>
        </p:xfrm>
        <a:graphic>
          <a:graphicData uri="http://schemas.openxmlformats.org/drawingml/2006/table">
            <a:tbl>
              <a:tblPr firstRow="1" bandRow="1">
                <a:noFill/>
                <a:tableStyleId>{FD78D205-A20C-4E7C-85BE-A4B89E2F71BD}</a:tableStyleId>
              </a:tblPr>
              <a:tblGrid>
                <a:gridCol w="1018100">
                  <a:extLst>
                    <a:ext uri="{9D8B030D-6E8A-4147-A177-3AD203B41FA5}">
                      <a16:colId xmlns:a16="http://schemas.microsoft.com/office/drawing/2014/main" val="20000"/>
                    </a:ext>
                  </a:extLst>
                </a:gridCol>
                <a:gridCol w="3791450">
                  <a:extLst>
                    <a:ext uri="{9D8B030D-6E8A-4147-A177-3AD203B41FA5}">
                      <a16:colId xmlns:a16="http://schemas.microsoft.com/office/drawing/2014/main" val="20001"/>
                    </a:ext>
                  </a:extLst>
                </a:gridCol>
                <a:gridCol w="2760125">
                  <a:extLst>
                    <a:ext uri="{9D8B030D-6E8A-4147-A177-3AD203B41FA5}">
                      <a16:colId xmlns:a16="http://schemas.microsoft.com/office/drawing/2014/main" val="20002"/>
                    </a:ext>
                  </a:extLst>
                </a:gridCol>
              </a:tblGrid>
              <a:tr h="2962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chemeClr val="lt1"/>
                          </a:solidFill>
                        </a:rPr>
                        <a:t>When</a:t>
                      </a:r>
                      <a:endParaRPr sz="1800" u="none" strike="noStrike" cap="none">
                        <a:solidFill>
                          <a:schemeClr val="lt1"/>
                        </a:solidFill>
                      </a:endParaRPr>
                    </a:p>
                  </a:txBody>
                  <a:tcPr marL="91450" marR="91450" marT="45725" marB="45725"/>
                </a:tc>
                <a:tc gridSpan="2">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Coverage</a:t>
                      </a:r>
                      <a:endParaRPr sz="18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13992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Autumn</a:t>
                      </a:r>
                      <a:endParaRPr sz="1600" u="none" strike="noStrike" cap="none">
                        <a:solidFill>
                          <a:schemeClr val="dk1"/>
                        </a:solidFill>
                      </a:endParaRPr>
                    </a:p>
                  </a:txBody>
                  <a:tcPr marL="91450" marR="91450" marT="45725" marB="45725"/>
                </a:tc>
                <a:tc gridSpan="2">
                  <a:txBody>
                    <a:bodyPr/>
                    <a:lstStyle/>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number and place value 1-5</a:t>
                      </a:r>
                      <a:endParaRPr sz="1100" u="none" strike="noStrike" cap="none">
                        <a:solidFill>
                          <a:schemeClr val="lt1"/>
                        </a:solidFill>
                      </a:endParaRPr>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subitise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count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recognise numerals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order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represent up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comparison</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focus on whole and part</a:t>
                      </a:r>
                      <a:endParaRPr sz="1100" u="none" strike="noStrike" cap="none"/>
                    </a:p>
                    <a:p>
                      <a:pPr marL="0" marR="0" lvl="0" indent="0" algn="l" rtl="0">
                        <a:lnSpc>
                          <a:spcPct val="100000"/>
                        </a:lnSpc>
                        <a:spcBef>
                          <a:spcPts val="0"/>
                        </a:spcBef>
                        <a:spcAft>
                          <a:spcPts val="0"/>
                        </a:spcAft>
                        <a:buClr>
                          <a:srgbClr val="000000"/>
                        </a:buClr>
                        <a:buSzPts val="1100"/>
                        <a:buFont typeface="Arial"/>
                        <a:buNone/>
                      </a:pPr>
                      <a:endParaRPr sz="1100" i="1" u="none" strike="noStrike" cap="none"/>
                    </a:p>
                    <a:p>
                      <a:pPr marL="0" marR="0" lvl="0" indent="0" algn="l" rtl="0">
                        <a:lnSpc>
                          <a:spcPct val="100000"/>
                        </a:lnSpc>
                        <a:spcBef>
                          <a:spcPts val="0"/>
                        </a:spcBef>
                        <a:spcAft>
                          <a:spcPts val="0"/>
                        </a:spcAft>
                        <a:buClr>
                          <a:srgbClr val="000000"/>
                        </a:buClr>
                        <a:buSzPts val="1100"/>
                        <a:buFont typeface="Arial"/>
                        <a:buNone/>
                      </a:pPr>
                      <a:r>
                        <a:rPr lang="en-GB" sz="1100" i="1" u="none" strike="noStrike" cap="none"/>
                        <a:t>shape, space and measure is taught through continuous provision</a:t>
                      </a:r>
                      <a:endParaRPr sz="11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1"/>
                  </a:ext>
                </a:extLst>
              </a:tr>
              <a:tr h="1237875">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gridSpan="2">
                  <a:txBody>
                    <a:bodyPr/>
                    <a:lstStyle/>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number and place value 6-9</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subitise up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counting</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recognise numerals up to 8</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order up to 8</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represent up to 8</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doubles, odds and evens</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 comparison</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focus on; more than, fewer than, equal to, wholes and parts</a:t>
                      </a:r>
                      <a:endParaRPr sz="1100" u="none" strike="noStrike" cap="none"/>
                    </a:p>
                    <a:p>
                      <a:pPr marL="0" marR="0" lvl="0" indent="0" algn="l" rtl="0">
                        <a:lnSpc>
                          <a:spcPct val="100000"/>
                        </a:lnSpc>
                        <a:spcBef>
                          <a:spcPts val="0"/>
                        </a:spcBef>
                        <a:spcAft>
                          <a:spcPts val="0"/>
                        </a:spcAft>
                        <a:buClr>
                          <a:srgbClr val="000000"/>
                        </a:buClr>
                        <a:buSzPts val="1100"/>
                        <a:buFont typeface="Arial"/>
                        <a:buNone/>
                      </a:pP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i="1" u="none" strike="noStrike" cap="none"/>
                        <a:t>shape, space and measure taught through continuous provision</a:t>
                      </a:r>
                      <a:endParaRPr sz="11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2"/>
                  </a:ext>
                </a:extLst>
              </a:tr>
              <a:tr h="25585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Summer</a:t>
                      </a:r>
                      <a:endParaRPr sz="1600" u="none" strike="noStrike" cap="none">
                        <a:solidFill>
                          <a:schemeClr val="dk1"/>
                        </a:solidFill>
                      </a:endParaRPr>
                    </a:p>
                  </a:txBody>
                  <a:tcPr marL="91450" marR="91450" marT="45725" marB="45725"/>
                </a:tc>
                <a:tc gridSpan="2">
                  <a:txBody>
                    <a:bodyPr/>
                    <a:lstStyle/>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number and place value 0-10</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subitise to 5 and 6</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counting larger sets</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recognising numerals</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ordering up to 10</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composition up to 10</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number bonds to 5</a:t>
                      </a:r>
                      <a:endParaRPr sz="1100" u="none" strike="noStrike" cap="none"/>
                    </a:p>
                    <a:p>
                      <a:pPr marL="457200" marR="0" lvl="0" indent="-298450" algn="l" rtl="0">
                        <a:lnSpc>
                          <a:spcPct val="100000"/>
                        </a:lnSpc>
                        <a:spcBef>
                          <a:spcPts val="0"/>
                        </a:spcBef>
                        <a:spcAft>
                          <a:spcPts val="0"/>
                        </a:spcAft>
                        <a:buClr>
                          <a:srgbClr val="000000"/>
                        </a:buClr>
                        <a:buSzPts val="1100"/>
                        <a:buFont typeface="Arial"/>
                        <a:buChar char="●"/>
                      </a:pPr>
                      <a:r>
                        <a:rPr lang="en-GB" sz="1100" u="none" strike="noStrike" cap="none"/>
                        <a:t>Rekenrek up to 10</a:t>
                      </a:r>
                      <a:endParaRPr sz="1100" u="none" strike="noStrike" cap="none"/>
                    </a:p>
                    <a:p>
                      <a:pPr marL="0" marR="0" lvl="0" indent="0" algn="l" rtl="0">
                        <a:lnSpc>
                          <a:spcPct val="100000"/>
                        </a:lnSpc>
                        <a:spcBef>
                          <a:spcPts val="0"/>
                        </a:spcBef>
                        <a:spcAft>
                          <a:spcPts val="0"/>
                        </a:spcAft>
                        <a:buClr>
                          <a:srgbClr val="000000"/>
                        </a:buClr>
                        <a:buSzPts val="1100"/>
                        <a:buFont typeface="Arial"/>
                        <a:buNone/>
                      </a:pP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i="1" u="none" strike="noStrike" cap="none"/>
                        <a:t>shape, space and measure taught through continuous provision</a:t>
                      </a:r>
                      <a:endParaRPr sz="11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3"/>
                  </a:ext>
                </a:extLst>
              </a:tr>
            </a:tbl>
          </a:graphicData>
        </a:graphic>
      </p:graphicFrame>
      <p:pic>
        <p:nvPicPr>
          <p:cNvPr id="147" name="Google Shape;147;g3047ea4b954_0_0"/>
          <p:cNvPicPr preferRelativeResize="0"/>
          <p:nvPr/>
        </p:nvPicPr>
        <p:blipFill rotWithShape="1">
          <a:blip r:embed="rId3">
            <a:alphaModFix/>
          </a:blip>
          <a:srcRect/>
          <a:stretch/>
        </p:blipFill>
        <p:spPr>
          <a:xfrm>
            <a:off x="8283124" y="5103099"/>
            <a:ext cx="2517250" cy="1003625"/>
          </a:xfrm>
          <a:prstGeom prst="rect">
            <a:avLst/>
          </a:prstGeom>
          <a:noFill/>
          <a:ln>
            <a:noFill/>
          </a:ln>
        </p:spPr>
      </p:pic>
      <p:pic>
        <p:nvPicPr>
          <p:cNvPr id="148" name="Google Shape;148;g3047ea4b954_0_0"/>
          <p:cNvPicPr preferRelativeResize="0"/>
          <p:nvPr/>
        </p:nvPicPr>
        <p:blipFill rotWithShape="1">
          <a:blip r:embed="rId4">
            <a:alphaModFix/>
          </a:blip>
          <a:srcRect/>
          <a:stretch/>
        </p:blipFill>
        <p:spPr>
          <a:xfrm>
            <a:off x="9295749" y="3110583"/>
            <a:ext cx="1504625" cy="862892"/>
          </a:xfrm>
          <a:prstGeom prst="rect">
            <a:avLst/>
          </a:prstGeom>
          <a:noFill/>
          <a:ln>
            <a:noFill/>
          </a:ln>
        </p:spPr>
      </p:pic>
      <p:pic>
        <p:nvPicPr>
          <p:cNvPr id="149" name="Google Shape;149;g3047ea4b954_0_0"/>
          <p:cNvPicPr preferRelativeResize="0"/>
          <p:nvPr/>
        </p:nvPicPr>
        <p:blipFill rotWithShape="1">
          <a:blip r:embed="rId5">
            <a:alphaModFix/>
          </a:blip>
          <a:srcRect/>
          <a:stretch/>
        </p:blipFill>
        <p:spPr>
          <a:xfrm>
            <a:off x="7767825" y="2984250"/>
            <a:ext cx="1242521" cy="1115550"/>
          </a:xfrm>
          <a:prstGeom prst="rect">
            <a:avLst/>
          </a:prstGeom>
          <a:noFill/>
          <a:ln>
            <a:noFill/>
          </a:ln>
        </p:spPr>
      </p:pic>
      <p:pic>
        <p:nvPicPr>
          <p:cNvPr id="150" name="Google Shape;150;g3047ea4b954_0_0"/>
          <p:cNvPicPr preferRelativeResize="0"/>
          <p:nvPr/>
        </p:nvPicPr>
        <p:blipFill rotWithShape="1">
          <a:blip r:embed="rId6">
            <a:alphaModFix/>
          </a:blip>
          <a:srcRect/>
          <a:stretch/>
        </p:blipFill>
        <p:spPr>
          <a:xfrm>
            <a:off x="9010358" y="1117425"/>
            <a:ext cx="1790017" cy="17678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g3047ea4b954_0_10"/>
          <p:cNvSpPr txBox="1">
            <a:spLocks noGrp="1"/>
          </p:cNvSpPr>
          <p:nvPr>
            <p:ph type="title"/>
          </p:nvPr>
        </p:nvSpPr>
        <p:spPr>
          <a:xfrm>
            <a:off x="314275" y="555050"/>
            <a:ext cx="2917200" cy="13566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en-GB" sz="3100"/>
              <a:t>Understanding the World</a:t>
            </a:r>
            <a:endParaRPr sz="3100"/>
          </a:p>
        </p:txBody>
      </p:sp>
      <p:sp>
        <p:nvSpPr>
          <p:cNvPr id="156" name="Google Shape;156;g3047ea4b954_0_10"/>
          <p:cNvSpPr txBox="1">
            <a:spLocks noGrp="1"/>
          </p:cNvSpPr>
          <p:nvPr>
            <p:ph type="body" idx="1"/>
          </p:nvPr>
        </p:nvSpPr>
        <p:spPr>
          <a:xfrm>
            <a:off x="3869268" y="864108"/>
            <a:ext cx="7315200" cy="51207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SzPts val="1800"/>
              <a:buNone/>
            </a:pPr>
            <a:r>
              <a:rPr lang="en-GB" sz="1800" b="1">
                <a:solidFill>
                  <a:schemeClr val="lt1"/>
                </a:solidFill>
              </a:rPr>
              <a:t>When</a:t>
            </a:r>
            <a:endParaRPr sz="1800" b="1">
              <a:solidFill>
                <a:schemeClr val="lt1"/>
              </a:solidFill>
            </a:endParaRPr>
          </a:p>
          <a:p>
            <a:pPr marL="0" lvl="0" indent="0" algn="l" rtl="0">
              <a:lnSpc>
                <a:spcPct val="90000"/>
              </a:lnSpc>
              <a:spcBef>
                <a:spcPts val="1200"/>
              </a:spcBef>
              <a:spcAft>
                <a:spcPts val="0"/>
              </a:spcAft>
              <a:buSzPts val="1800"/>
              <a:buNone/>
            </a:pPr>
            <a:endParaRPr/>
          </a:p>
        </p:txBody>
      </p:sp>
      <p:graphicFrame>
        <p:nvGraphicFramePr>
          <p:cNvPr id="157" name="Google Shape;157;g3047ea4b954_0_10"/>
          <p:cNvGraphicFramePr/>
          <p:nvPr/>
        </p:nvGraphicFramePr>
        <p:xfrm>
          <a:off x="3619590" y="336769"/>
          <a:ext cx="7631125" cy="2377470"/>
        </p:xfrm>
        <a:graphic>
          <a:graphicData uri="http://schemas.openxmlformats.org/drawingml/2006/table">
            <a:tbl>
              <a:tblPr firstRow="1" bandRow="1">
                <a:noFill/>
                <a:tableStyleId>{FD78D205-A20C-4E7C-85BE-A4B89E2F71BD}</a:tableStyleId>
              </a:tblPr>
              <a:tblGrid>
                <a:gridCol w="1026375">
                  <a:extLst>
                    <a:ext uri="{9D8B030D-6E8A-4147-A177-3AD203B41FA5}">
                      <a16:colId xmlns:a16="http://schemas.microsoft.com/office/drawing/2014/main" val="20000"/>
                    </a:ext>
                  </a:extLst>
                </a:gridCol>
                <a:gridCol w="3822225">
                  <a:extLst>
                    <a:ext uri="{9D8B030D-6E8A-4147-A177-3AD203B41FA5}">
                      <a16:colId xmlns:a16="http://schemas.microsoft.com/office/drawing/2014/main" val="20001"/>
                    </a:ext>
                  </a:extLst>
                </a:gridCol>
                <a:gridCol w="2782525">
                  <a:extLst>
                    <a:ext uri="{9D8B030D-6E8A-4147-A177-3AD203B41FA5}">
                      <a16:colId xmlns:a16="http://schemas.microsoft.com/office/drawing/2014/main" val="20002"/>
                    </a:ext>
                  </a:extLst>
                </a:gridCol>
              </a:tblGrid>
              <a:tr h="323025">
                <a:tc gridSpan="3">
                  <a:txBody>
                    <a:bodyPr/>
                    <a:lstStyle/>
                    <a:p>
                      <a:pPr marL="0" marR="0" lvl="0" indent="0" algn="l"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orbel"/>
                          <a:ea typeface="Corbel"/>
                          <a:cs typeface="Corbel"/>
                          <a:sym typeface="Corbel"/>
                        </a:rPr>
                        <a:t>Coverage</a:t>
                      </a:r>
                      <a:endParaRPr sz="18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588300">
                <a:tc gridSpan="3">
                  <a:txBody>
                    <a:bodyPr/>
                    <a:lstStyle/>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simple map skills</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commenting on familiar images from the past</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recognising where I live</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knowing people have different beliefs</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naming familiar people</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seasons</a:t>
                      </a:r>
                      <a:endParaRPr sz="1300" u="none" strike="noStrike" cap="none">
                        <a:solidFill>
                          <a:schemeClr val="dk1"/>
                        </a:solidFill>
                        <a:latin typeface="Corbel"/>
                        <a:ea typeface="Corbel"/>
                        <a:cs typeface="Corbel"/>
                        <a:sym typeface="Corbel"/>
                      </a:endParaRPr>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solidFill>
                            <a:schemeClr val="dk1"/>
                          </a:solidFill>
                          <a:latin typeface="Corbel"/>
                          <a:ea typeface="Corbel"/>
                          <a:cs typeface="Corbel"/>
                          <a:sym typeface="Corbel"/>
                        </a:rPr>
                        <a:t>comparison of stories and characters </a:t>
                      </a:r>
                      <a:endParaRPr sz="1300" u="none" strike="noStrike" cap="none">
                        <a:solidFill>
                          <a:schemeClr val="dk1"/>
                        </a:solidFill>
                        <a:latin typeface="Corbel"/>
                        <a:ea typeface="Corbel"/>
                        <a:cs typeface="Corbel"/>
                        <a:sym typeface="Corbel"/>
                      </a:endParaRPr>
                    </a:p>
                    <a:p>
                      <a:pPr marL="457200" marR="0" lvl="0" indent="-323850" algn="l" rtl="0">
                        <a:lnSpc>
                          <a:spcPct val="100000"/>
                        </a:lnSpc>
                        <a:spcBef>
                          <a:spcPts val="0"/>
                        </a:spcBef>
                        <a:spcAft>
                          <a:spcPts val="0"/>
                        </a:spcAft>
                        <a:buClr>
                          <a:srgbClr val="000000"/>
                        </a:buClr>
                        <a:buSzPts val="1500"/>
                        <a:buFont typeface="Arial"/>
                        <a:buChar char="●"/>
                      </a:pPr>
                      <a:r>
                        <a:rPr lang="en-GB" sz="1300" u="none" strike="noStrike" cap="none">
                          <a:solidFill>
                            <a:schemeClr val="dk1"/>
                          </a:solidFill>
                          <a:latin typeface="Corbel"/>
                          <a:ea typeface="Corbel"/>
                          <a:cs typeface="Corbel"/>
                          <a:sym typeface="Corbel"/>
                        </a:rPr>
                        <a:t>exploring the natural world</a:t>
                      </a:r>
                      <a:endParaRPr sz="1500" u="none" strike="noStrike" cap="none">
                        <a:solidFill>
                          <a:schemeClr val="dk1"/>
                        </a:solidFill>
                        <a:latin typeface="Corbel"/>
                        <a:ea typeface="Corbel"/>
                        <a:cs typeface="Corbel"/>
                        <a:sym typeface="Corbel"/>
                      </a:endParaRPr>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96125">
                <a:tc>
                  <a:txBody>
                    <a:bodyPr/>
                    <a:lstStyle/>
                    <a:p>
                      <a:pPr marL="0" marR="0" lvl="0" indent="0" algn="l" rtl="0">
                        <a:lnSpc>
                          <a:spcPct val="100000"/>
                        </a:lnSpc>
                        <a:spcBef>
                          <a:spcPts val="0"/>
                        </a:spcBef>
                        <a:spcAft>
                          <a:spcPts val="0"/>
                        </a:spcAft>
                        <a:buClr>
                          <a:srgbClr val="000000"/>
                        </a:buClr>
                        <a:buSzPts val="1600"/>
                        <a:buFont typeface="Arial"/>
                        <a:buNone/>
                      </a:pPr>
                      <a:endParaRPr sz="1600" u="none" strike="noStrike" cap="none">
                        <a:solidFill>
                          <a:schemeClr val="dk1"/>
                        </a:solidFill>
                      </a:endParaRPr>
                    </a:p>
                  </a:txBody>
                  <a:tcPr marL="91450" marR="91450" marT="45725" marB="45725"/>
                </a:tc>
                <a:tc grid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2"/>
                  </a:ext>
                </a:extLst>
              </a:tr>
            </a:tbl>
          </a:graphicData>
        </a:graphic>
      </p:graphicFrame>
      <p:sp>
        <p:nvSpPr>
          <p:cNvPr id="158" name="Google Shape;158;g3047ea4b954_0_10"/>
          <p:cNvSpPr txBox="1">
            <a:spLocks noGrp="1"/>
          </p:cNvSpPr>
          <p:nvPr>
            <p:ph type="title"/>
          </p:nvPr>
        </p:nvSpPr>
        <p:spPr>
          <a:xfrm>
            <a:off x="145375" y="2383575"/>
            <a:ext cx="3255000" cy="14595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en-GB" sz="3100"/>
              <a:t>Personal, Social and Emotional Development</a:t>
            </a:r>
            <a:endParaRPr sz="3100"/>
          </a:p>
        </p:txBody>
      </p:sp>
      <p:graphicFrame>
        <p:nvGraphicFramePr>
          <p:cNvPr id="159" name="Google Shape;159;g3047ea4b954_0_10"/>
          <p:cNvGraphicFramePr/>
          <p:nvPr/>
        </p:nvGraphicFramePr>
        <p:xfrm>
          <a:off x="3619603" y="2422418"/>
          <a:ext cx="7631125" cy="2193560"/>
        </p:xfrm>
        <a:graphic>
          <a:graphicData uri="http://schemas.openxmlformats.org/drawingml/2006/table">
            <a:tbl>
              <a:tblPr firstRow="1" bandRow="1">
                <a:noFill/>
                <a:tableStyleId>{FD78D205-A20C-4E7C-85BE-A4B89E2F71BD}</a:tableStyleId>
              </a:tblPr>
              <a:tblGrid>
                <a:gridCol w="1026375">
                  <a:extLst>
                    <a:ext uri="{9D8B030D-6E8A-4147-A177-3AD203B41FA5}">
                      <a16:colId xmlns:a16="http://schemas.microsoft.com/office/drawing/2014/main" val="20000"/>
                    </a:ext>
                  </a:extLst>
                </a:gridCol>
                <a:gridCol w="3822225">
                  <a:extLst>
                    <a:ext uri="{9D8B030D-6E8A-4147-A177-3AD203B41FA5}">
                      <a16:colId xmlns:a16="http://schemas.microsoft.com/office/drawing/2014/main" val="20001"/>
                    </a:ext>
                  </a:extLst>
                </a:gridCol>
                <a:gridCol w="2782525">
                  <a:extLst>
                    <a:ext uri="{9D8B030D-6E8A-4147-A177-3AD203B41FA5}">
                      <a16:colId xmlns:a16="http://schemas.microsoft.com/office/drawing/2014/main" val="20002"/>
                    </a:ext>
                  </a:extLst>
                </a:gridCol>
              </a:tblGrid>
              <a:tr h="343700">
                <a:tc gridSpan="3">
                  <a:txBody>
                    <a:bodyPr/>
                    <a:lstStyle/>
                    <a:p>
                      <a:pPr marL="0" marR="0" lvl="0" indent="0" algn="l"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orbel"/>
                          <a:ea typeface="Corbel"/>
                          <a:cs typeface="Corbel"/>
                          <a:sym typeface="Corbel"/>
                        </a:rPr>
                        <a:t>Coverage</a:t>
                      </a:r>
                      <a:endParaRPr sz="18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92500">
                <a:tc gridSpan="3">
                  <a:txBody>
                    <a:bodyPr/>
                    <a:lstStyle/>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expressing feelings</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learning how others feel</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looking after my health</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relationships and relational circles</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learning resilience</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considering perspectives of others</a:t>
                      </a:r>
                      <a:endParaRPr sz="1300" u="none" strike="noStrike" cap="none"/>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15050">
                <a:tc>
                  <a:txBody>
                    <a:bodyPr/>
                    <a:lstStyle/>
                    <a:p>
                      <a:pPr marL="0" marR="0" lvl="0" indent="0" algn="l" rtl="0">
                        <a:lnSpc>
                          <a:spcPct val="100000"/>
                        </a:lnSpc>
                        <a:spcBef>
                          <a:spcPts val="0"/>
                        </a:spcBef>
                        <a:spcAft>
                          <a:spcPts val="0"/>
                        </a:spcAft>
                        <a:buClr>
                          <a:srgbClr val="000000"/>
                        </a:buClr>
                        <a:buSzPts val="1600"/>
                        <a:buFont typeface="Arial"/>
                        <a:buNone/>
                      </a:pPr>
                      <a:endParaRPr sz="1600" u="none" strike="noStrike" cap="none">
                        <a:solidFill>
                          <a:schemeClr val="dk1"/>
                        </a:solidFill>
                      </a:endParaRPr>
                    </a:p>
                  </a:txBody>
                  <a:tcPr marL="91450" marR="91450" marT="45725" marB="45725"/>
                </a:tc>
                <a:tc grid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2"/>
                  </a:ext>
                </a:extLst>
              </a:tr>
            </a:tbl>
          </a:graphicData>
        </a:graphic>
      </p:graphicFrame>
      <p:graphicFrame>
        <p:nvGraphicFramePr>
          <p:cNvPr id="160" name="Google Shape;160;g3047ea4b954_0_10"/>
          <p:cNvGraphicFramePr/>
          <p:nvPr/>
        </p:nvGraphicFramePr>
        <p:xfrm>
          <a:off x="3619603" y="4139981"/>
          <a:ext cx="7631125" cy="2151285"/>
        </p:xfrm>
        <a:graphic>
          <a:graphicData uri="http://schemas.openxmlformats.org/drawingml/2006/table">
            <a:tbl>
              <a:tblPr firstRow="1" bandRow="1">
                <a:noFill/>
                <a:tableStyleId>{FD78D205-A20C-4E7C-85BE-A4B89E2F71BD}</a:tableStyleId>
              </a:tblPr>
              <a:tblGrid>
                <a:gridCol w="1026375">
                  <a:extLst>
                    <a:ext uri="{9D8B030D-6E8A-4147-A177-3AD203B41FA5}">
                      <a16:colId xmlns:a16="http://schemas.microsoft.com/office/drawing/2014/main" val="20000"/>
                    </a:ext>
                  </a:extLst>
                </a:gridCol>
                <a:gridCol w="3822225">
                  <a:extLst>
                    <a:ext uri="{9D8B030D-6E8A-4147-A177-3AD203B41FA5}">
                      <a16:colId xmlns:a16="http://schemas.microsoft.com/office/drawing/2014/main" val="20001"/>
                    </a:ext>
                  </a:extLst>
                </a:gridCol>
                <a:gridCol w="2782525">
                  <a:extLst>
                    <a:ext uri="{9D8B030D-6E8A-4147-A177-3AD203B41FA5}">
                      <a16:colId xmlns:a16="http://schemas.microsoft.com/office/drawing/2014/main" val="20002"/>
                    </a:ext>
                  </a:extLst>
                </a:gridCol>
              </a:tblGrid>
              <a:tr h="333950">
                <a:tc gridSpan="3">
                  <a:txBody>
                    <a:bodyPr/>
                    <a:lstStyle/>
                    <a:p>
                      <a:pPr marL="0" marR="0" lvl="0" indent="0" algn="l"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orbel"/>
                          <a:ea typeface="Corbel"/>
                          <a:cs typeface="Corbel"/>
                          <a:sym typeface="Corbel"/>
                        </a:rPr>
                        <a:t>Coverage</a:t>
                      </a:r>
                      <a:endParaRPr sz="18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50225">
                <a:tc gridSpan="3">
                  <a:txBody>
                    <a:bodyPr/>
                    <a:lstStyle/>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using basic tools (scissors)</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engaging in singing and dancing</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re-telling stories through play</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exploring music</a:t>
                      </a:r>
                      <a:endParaRPr sz="1300" u="none" strike="noStrike" cap="none"/>
                    </a:p>
                    <a:p>
                      <a:pPr marL="457200" marR="0" lvl="0" indent="-311150" algn="l" rtl="0">
                        <a:lnSpc>
                          <a:spcPct val="100000"/>
                        </a:lnSpc>
                        <a:spcBef>
                          <a:spcPts val="0"/>
                        </a:spcBef>
                        <a:spcAft>
                          <a:spcPts val="0"/>
                        </a:spcAft>
                        <a:buClr>
                          <a:srgbClr val="000000"/>
                        </a:buClr>
                        <a:buSzPts val="1300"/>
                        <a:buFont typeface="Arial"/>
                        <a:buChar char="●"/>
                      </a:pPr>
                      <a:r>
                        <a:rPr lang="en-GB" sz="1300" u="none" strike="noStrike" cap="none"/>
                        <a:t>create collaboratively</a:t>
                      </a:r>
                      <a:endParaRPr sz="1300" u="none" strike="noStrike" cap="none"/>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06125">
                <a:tc>
                  <a:txBody>
                    <a:bodyPr/>
                    <a:lstStyle/>
                    <a:p>
                      <a:pPr marL="0" marR="0" lvl="0" indent="0" algn="l" rtl="0">
                        <a:lnSpc>
                          <a:spcPct val="100000"/>
                        </a:lnSpc>
                        <a:spcBef>
                          <a:spcPts val="0"/>
                        </a:spcBef>
                        <a:spcAft>
                          <a:spcPts val="0"/>
                        </a:spcAft>
                        <a:buClr>
                          <a:srgbClr val="000000"/>
                        </a:buClr>
                        <a:buSzPts val="1600"/>
                        <a:buFont typeface="Arial"/>
                        <a:buNone/>
                      </a:pPr>
                      <a:endParaRPr sz="1600" u="none" strike="noStrike" cap="none">
                        <a:solidFill>
                          <a:schemeClr val="dk1"/>
                        </a:solidFill>
                      </a:endParaRPr>
                    </a:p>
                  </a:txBody>
                  <a:tcPr marL="91450" marR="91450" marT="45725" marB="45725"/>
                </a:tc>
                <a:tc grid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2"/>
                  </a:ext>
                </a:extLst>
              </a:tr>
            </a:tbl>
          </a:graphicData>
        </a:graphic>
      </p:graphicFrame>
      <p:sp>
        <p:nvSpPr>
          <p:cNvPr id="161" name="Google Shape;161;g3047ea4b954_0_10"/>
          <p:cNvSpPr txBox="1">
            <a:spLocks noGrp="1"/>
          </p:cNvSpPr>
          <p:nvPr>
            <p:ph type="title"/>
          </p:nvPr>
        </p:nvSpPr>
        <p:spPr>
          <a:xfrm>
            <a:off x="145375" y="4315000"/>
            <a:ext cx="3255000" cy="14595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endParaRPr sz="3100"/>
          </a:p>
          <a:p>
            <a:pPr marL="0" lvl="0" indent="0" algn="ctr" rtl="0">
              <a:lnSpc>
                <a:spcPct val="90000"/>
              </a:lnSpc>
              <a:spcBef>
                <a:spcPts val="0"/>
              </a:spcBef>
              <a:spcAft>
                <a:spcPts val="0"/>
              </a:spcAft>
              <a:buSzPts val="1800"/>
              <a:buNone/>
            </a:pPr>
            <a:r>
              <a:rPr lang="en-GB" sz="3100"/>
              <a:t>Expressive Art and Design</a:t>
            </a:r>
            <a:endParaRPr sz="3100"/>
          </a:p>
        </p:txBody>
      </p:sp>
      <p:pic>
        <p:nvPicPr>
          <p:cNvPr id="162" name="Google Shape;162;g3047ea4b954_0_10"/>
          <p:cNvPicPr preferRelativeResize="0"/>
          <p:nvPr/>
        </p:nvPicPr>
        <p:blipFill rotWithShape="1">
          <a:blip r:embed="rId3">
            <a:alphaModFix/>
          </a:blip>
          <a:srcRect/>
          <a:stretch/>
        </p:blipFill>
        <p:spPr>
          <a:xfrm>
            <a:off x="9419225" y="864100"/>
            <a:ext cx="1574800" cy="1153824"/>
          </a:xfrm>
          <a:prstGeom prst="rect">
            <a:avLst/>
          </a:prstGeom>
          <a:noFill/>
          <a:ln>
            <a:noFill/>
          </a:ln>
        </p:spPr>
      </p:pic>
      <p:pic>
        <p:nvPicPr>
          <p:cNvPr id="163" name="Google Shape;163;g3047ea4b954_0_10"/>
          <p:cNvPicPr preferRelativeResize="0"/>
          <p:nvPr/>
        </p:nvPicPr>
        <p:blipFill rotWithShape="1">
          <a:blip r:embed="rId4">
            <a:alphaModFix/>
          </a:blip>
          <a:srcRect/>
          <a:stretch/>
        </p:blipFill>
        <p:spPr>
          <a:xfrm>
            <a:off x="7979225" y="810969"/>
            <a:ext cx="1037651" cy="1459500"/>
          </a:xfrm>
          <a:prstGeom prst="rect">
            <a:avLst/>
          </a:prstGeom>
          <a:noFill/>
          <a:ln>
            <a:noFill/>
          </a:ln>
        </p:spPr>
      </p:pic>
      <p:pic>
        <p:nvPicPr>
          <p:cNvPr id="164" name="Google Shape;164;g3047ea4b954_0_10"/>
          <p:cNvPicPr preferRelativeResize="0"/>
          <p:nvPr/>
        </p:nvPicPr>
        <p:blipFill rotWithShape="1">
          <a:blip r:embed="rId5">
            <a:alphaModFix/>
          </a:blip>
          <a:srcRect/>
          <a:stretch/>
        </p:blipFill>
        <p:spPr>
          <a:xfrm>
            <a:off x="7670850" y="2906900"/>
            <a:ext cx="3108621" cy="1067538"/>
          </a:xfrm>
          <a:prstGeom prst="rect">
            <a:avLst/>
          </a:prstGeom>
          <a:noFill/>
          <a:ln>
            <a:noFill/>
          </a:ln>
        </p:spPr>
      </p:pic>
      <p:pic>
        <p:nvPicPr>
          <p:cNvPr id="165" name="Google Shape;165;g3047ea4b954_0_10"/>
          <p:cNvPicPr preferRelativeResize="0"/>
          <p:nvPr/>
        </p:nvPicPr>
        <p:blipFill rotWithShape="1">
          <a:blip r:embed="rId6">
            <a:alphaModFix/>
          </a:blip>
          <a:srcRect/>
          <a:stretch/>
        </p:blipFill>
        <p:spPr>
          <a:xfrm>
            <a:off x="9533119" y="4696769"/>
            <a:ext cx="1037650" cy="1037650"/>
          </a:xfrm>
          <a:prstGeom prst="rect">
            <a:avLst/>
          </a:prstGeom>
          <a:noFill/>
          <a:ln>
            <a:noFill/>
          </a:ln>
        </p:spPr>
      </p:pic>
      <p:pic>
        <p:nvPicPr>
          <p:cNvPr id="166" name="Google Shape;166;g3047ea4b954_0_10"/>
          <p:cNvPicPr preferRelativeResize="0"/>
          <p:nvPr/>
        </p:nvPicPr>
        <p:blipFill rotWithShape="1">
          <a:blip r:embed="rId7">
            <a:alphaModFix/>
          </a:blip>
          <a:srcRect/>
          <a:stretch/>
        </p:blipFill>
        <p:spPr>
          <a:xfrm>
            <a:off x="7256999" y="4610874"/>
            <a:ext cx="1153825" cy="11538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8"/>
          <p:cNvSpPr txBox="1">
            <a:spLocks noGrp="1"/>
          </p:cNvSpPr>
          <p:nvPr>
            <p:ph type="title"/>
          </p:nvPr>
        </p:nvSpPr>
        <p:spPr>
          <a:xfrm>
            <a:off x="217900" y="1025397"/>
            <a:ext cx="2947500" cy="16476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PE</a:t>
            </a:r>
            <a:endParaRPr/>
          </a:p>
        </p:txBody>
      </p:sp>
      <p:pic>
        <p:nvPicPr>
          <p:cNvPr id="172" name="Google Shape;172;p8"/>
          <p:cNvPicPr preferRelativeResize="0">
            <a:picLocks noGrp="1"/>
          </p:cNvPicPr>
          <p:nvPr>
            <p:ph type="body" idx="1"/>
          </p:nvPr>
        </p:nvPicPr>
        <p:blipFill rotWithShape="1">
          <a:blip r:embed="rId3">
            <a:alphaModFix/>
          </a:blip>
          <a:srcRect/>
          <a:stretch/>
        </p:blipFill>
        <p:spPr>
          <a:xfrm>
            <a:off x="1937650" y="905200"/>
            <a:ext cx="1269000" cy="964500"/>
          </a:xfrm>
          <a:prstGeom prst="rect">
            <a:avLst/>
          </a:prstGeom>
          <a:noFill/>
          <a:ln>
            <a:noFill/>
          </a:ln>
        </p:spPr>
      </p:pic>
      <p:sp>
        <p:nvSpPr>
          <p:cNvPr id="173" name="Google Shape;173;p8"/>
          <p:cNvSpPr/>
          <p:nvPr/>
        </p:nvSpPr>
        <p:spPr>
          <a:xfrm>
            <a:off x="176650" y="2505650"/>
            <a:ext cx="3030000" cy="3127800"/>
          </a:xfrm>
          <a:prstGeom prst="roundRect">
            <a:avLst>
              <a:gd name="adj" fmla="val 16667"/>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chemeClr val="dk1"/>
                </a:solidFill>
                <a:latin typeface="Corbel"/>
                <a:ea typeface="Corbel"/>
                <a:cs typeface="Corbel"/>
                <a:sym typeface="Corbel"/>
              </a:rPr>
              <a:t>PE Days</a:t>
            </a:r>
            <a:endParaRPr sz="14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1"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1" i="0" strike="noStrike" cap="none" dirty="0">
                <a:solidFill>
                  <a:schemeClr val="tx1"/>
                </a:solidFill>
                <a:latin typeface="Corbel"/>
                <a:ea typeface="Corbel"/>
                <a:cs typeface="Corbel"/>
                <a:sym typeface="Corbel"/>
              </a:rPr>
              <a:t>Our PE day is a Tuesday</a:t>
            </a:r>
            <a:endParaRPr sz="1400" b="0" i="0" strike="noStrike" cap="none" dirty="0">
              <a:solidFill>
                <a:schemeClr val="tx1"/>
              </a:solidFil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orbel"/>
                <a:ea typeface="Corbel"/>
                <a:cs typeface="Corbel"/>
                <a:sym typeface="Corbel"/>
              </a:rPr>
              <a:t>Please arrive at school in your PE kit.  Children will remain in their PE kit for the day.</a:t>
            </a:r>
            <a:endParaRPr sz="1400" b="0" i="0" u="none" strike="noStrike" cap="none" dirty="0">
              <a:solidFill>
                <a:schemeClr val="dk1"/>
              </a:solidFill>
              <a:latin typeface="Arial"/>
              <a:ea typeface="Arial"/>
              <a:cs typeface="Arial"/>
              <a:sym typeface="Arial"/>
            </a:endParaRPr>
          </a:p>
        </p:txBody>
      </p:sp>
      <p:sp>
        <p:nvSpPr>
          <p:cNvPr id="174" name="Google Shape;174;p8"/>
          <p:cNvSpPr/>
          <p:nvPr/>
        </p:nvSpPr>
        <p:spPr>
          <a:xfrm>
            <a:off x="3560240" y="5006092"/>
            <a:ext cx="7888500" cy="1647600"/>
          </a:xfrm>
          <a:prstGeom prst="roundRect">
            <a:avLst>
              <a:gd name="adj" fmla="val 16667"/>
            </a:avLst>
          </a:prstGeom>
          <a:solidFill>
            <a:srgbClr val="92CF7C"/>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Corbel"/>
                <a:ea typeface="Corbel"/>
                <a:cs typeface="Corbel"/>
                <a:sym typeface="Corbel"/>
              </a:rPr>
              <a:t/>
            </a:r>
            <a:br>
              <a:rPr lang="en-GB" sz="1500" b="0" i="0" u="none" strike="noStrike" cap="none">
                <a:solidFill>
                  <a:schemeClr val="lt1"/>
                </a:solidFill>
                <a:latin typeface="Corbel"/>
                <a:ea typeface="Corbel"/>
                <a:cs typeface="Corbel"/>
                <a:sym typeface="Corbel"/>
              </a:rPr>
            </a:br>
            <a:r>
              <a:rPr lang="en-GB" sz="1500" b="0" i="0" u="none" strike="noStrike" cap="none">
                <a:solidFill>
                  <a:schemeClr val="dk1"/>
                </a:solidFill>
                <a:latin typeface="Corbel"/>
                <a:ea typeface="Corbel"/>
                <a:cs typeface="Corbel"/>
                <a:sym typeface="Corbel"/>
              </a:rPr>
              <a:t>Please remember: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dk1"/>
                </a:solidFill>
                <a:latin typeface="Corbel"/>
                <a:ea typeface="Corbel"/>
                <a:cs typeface="Corbel"/>
                <a:sym typeface="Corbel"/>
              </a:rPr>
              <a:t>- No jewellery can be worn during PE sessions, this includes any earrings, even studs. If your child cannot remove their own stud earrings for these sessions, they will need to have them removed at home or covered over with medical tape on PE days.  Parents should cover the earrings using tape from home. Thank you.</a:t>
            </a:r>
            <a:br>
              <a:rPr lang="en-GB" sz="1500" b="0" i="0" u="none" strike="noStrike" cap="none">
                <a:solidFill>
                  <a:schemeClr val="dk1"/>
                </a:solidFill>
                <a:latin typeface="Corbel"/>
                <a:ea typeface="Corbel"/>
                <a:cs typeface="Corbel"/>
                <a:sym typeface="Corbel"/>
              </a:rPr>
            </a:br>
            <a:r>
              <a:rPr lang="en-GB" sz="1500" b="0" i="0" u="none" strike="noStrike" cap="none">
                <a:solidFill>
                  <a:schemeClr val="dk1"/>
                </a:solidFill>
                <a:latin typeface="Corbel"/>
                <a:ea typeface="Corbel"/>
                <a:cs typeface="Corbel"/>
                <a:sym typeface="Corbel"/>
              </a:rPr>
              <a:t>-Watches must not be worn so we ask you not to send your child in with a watch on their PE days.</a:t>
            </a:r>
            <a:r>
              <a:rPr lang="en-GB" sz="1500" b="0" i="0" u="none" strike="noStrike" cap="none">
                <a:solidFill>
                  <a:schemeClr val="lt1"/>
                </a:solidFill>
                <a:latin typeface="Corbel"/>
                <a:ea typeface="Corbel"/>
                <a:cs typeface="Corbel"/>
                <a:sym typeface="Corbel"/>
              </a:rPr>
              <a:t/>
            </a:r>
            <a:br>
              <a:rPr lang="en-GB" sz="1500" b="0" i="0" u="none" strike="noStrike" cap="none">
                <a:solidFill>
                  <a:schemeClr val="lt1"/>
                </a:solidFill>
                <a:latin typeface="Corbel"/>
                <a:ea typeface="Corbel"/>
                <a:cs typeface="Corbel"/>
                <a:sym typeface="Corbel"/>
              </a:rPr>
            </a:br>
            <a:endParaRPr sz="1500" b="0" i="0" u="none" strike="noStrike" cap="none">
              <a:solidFill>
                <a:schemeClr val="lt1"/>
              </a:solidFill>
              <a:latin typeface="Corbel"/>
              <a:ea typeface="Corbel"/>
              <a:cs typeface="Corbel"/>
              <a:sym typeface="Corbel"/>
            </a:endParaRPr>
          </a:p>
        </p:txBody>
      </p:sp>
      <p:graphicFrame>
        <p:nvGraphicFramePr>
          <p:cNvPr id="175" name="Google Shape;175;p8"/>
          <p:cNvGraphicFramePr/>
          <p:nvPr/>
        </p:nvGraphicFramePr>
        <p:xfrm>
          <a:off x="3519250" y="486031"/>
          <a:ext cx="7753975" cy="4336375"/>
        </p:xfrm>
        <a:graphic>
          <a:graphicData uri="http://schemas.openxmlformats.org/drawingml/2006/table">
            <a:tbl>
              <a:tblPr firstRow="1" bandRow="1">
                <a:noFill/>
                <a:tableStyleId>{FD78D205-A20C-4E7C-85BE-A4B89E2F71BD}</a:tableStyleId>
              </a:tblPr>
              <a:tblGrid>
                <a:gridCol w="2150950">
                  <a:extLst>
                    <a:ext uri="{9D8B030D-6E8A-4147-A177-3AD203B41FA5}">
                      <a16:colId xmlns:a16="http://schemas.microsoft.com/office/drawing/2014/main" val="20000"/>
                    </a:ext>
                  </a:extLst>
                </a:gridCol>
                <a:gridCol w="5603025">
                  <a:extLst>
                    <a:ext uri="{9D8B030D-6E8A-4147-A177-3AD203B41FA5}">
                      <a16:colId xmlns:a16="http://schemas.microsoft.com/office/drawing/2014/main" val="20001"/>
                    </a:ext>
                  </a:extLst>
                </a:gridCol>
              </a:tblGrid>
              <a:tr h="820025">
                <a:tc gridSpan="2">
                  <a:txBody>
                    <a:bodyPr/>
                    <a:lstStyle/>
                    <a:p>
                      <a:pPr marL="0" marR="0" lvl="0" indent="0" algn="ctr" rtl="0">
                        <a:lnSpc>
                          <a:spcPct val="100000"/>
                        </a:lnSpc>
                        <a:spcBef>
                          <a:spcPts val="0"/>
                        </a:spcBef>
                        <a:spcAft>
                          <a:spcPts val="0"/>
                        </a:spcAft>
                        <a:buClr>
                          <a:srgbClr val="000000"/>
                        </a:buClr>
                        <a:buSzPts val="4400"/>
                        <a:buFont typeface="Arial"/>
                        <a:buNone/>
                      </a:pPr>
                      <a:r>
                        <a:rPr lang="en-GB" sz="4400" u="none" strike="noStrike" cap="none"/>
                        <a:t>PE in EYFS</a:t>
                      </a:r>
                      <a:endParaRPr sz="4400" b="1" u="none" strike="noStrike" cap="none">
                        <a:solidFill>
                          <a:schemeClr val="lt1"/>
                        </a:solidFill>
                        <a:latin typeface="Corbel"/>
                        <a:ea typeface="Corbel"/>
                        <a:cs typeface="Corbel"/>
                        <a:sym typeface="Corbel"/>
                      </a:endParaRPr>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351635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p>
                  </a:txBody>
                  <a:tcPr marL="91450" marR="91450" marT="45725" marB="45725"/>
                </a:tc>
                <a:tc>
                  <a:txBody>
                    <a:bodyPr/>
                    <a:lstStyle/>
                    <a:p>
                      <a:pPr marL="139700" marR="0" lvl="0" indent="0" algn="l" rtl="0">
                        <a:lnSpc>
                          <a:spcPct val="100000"/>
                        </a:lnSpc>
                        <a:spcBef>
                          <a:spcPts val="0"/>
                        </a:spcBef>
                        <a:spcAft>
                          <a:spcPts val="0"/>
                        </a:spcAft>
                        <a:buClr>
                          <a:schemeClr val="dk1"/>
                        </a:buClr>
                        <a:buSzPts val="1400"/>
                        <a:buFont typeface="Corbel"/>
                        <a:buNone/>
                      </a:pPr>
                      <a:r>
                        <a:rPr lang="en-GB" sz="1400" u="none" strike="noStrike" cap="none"/>
                        <a:t>In PE, we learn how to follow instructions, share and take turns and perform some skills with control and link movements.  We work through a variety of cogs (left) which have a different focus and have a different theme throughout the year such as jungle, space and circus. We will also be learning to:</a:t>
                      </a:r>
                      <a:endParaRPr sz="1400" u="none" strike="noStrike" cap="none"/>
                    </a:p>
                    <a:p>
                      <a:pPr marL="139700" marR="0" lvl="0" indent="0" algn="l" rtl="0">
                        <a:lnSpc>
                          <a:spcPct val="100000"/>
                        </a:lnSpc>
                        <a:spcBef>
                          <a:spcPts val="0"/>
                        </a:spcBef>
                        <a:spcAft>
                          <a:spcPts val="0"/>
                        </a:spcAft>
                        <a:buClr>
                          <a:schemeClr val="dk1"/>
                        </a:buClr>
                        <a:buSzPts val="1400"/>
                        <a:buFont typeface="Corbel"/>
                        <a:buNone/>
                      </a:pPr>
                      <a:endParaRPr sz="1400" u="none" strike="noStrike" cap="none"/>
                    </a:p>
                    <a:p>
                      <a:pPr marL="457200" marR="0" lvl="0" indent="-317500" algn="l" rtl="0">
                        <a:lnSpc>
                          <a:spcPct val="100000"/>
                        </a:lnSpc>
                        <a:spcBef>
                          <a:spcPts val="0"/>
                        </a:spcBef>
                        <a:spcAft>
                          <a:spcPts val="0"/>
                        </a:spcAft>
                        <a:buClr>
                          <a:schemeClr val="dk1"/>
                        </a:buClr>
                        <a:buSzPts val="1400"/>
                        <a:buFont typeface="Corbel"/>
                        <a:buChar char="●"/>
                      </a:pPr>
                      <a:r>
                        <a:rPr lang="en-GB" sz="1400" u="none" strike="noStrike" cap="none"/>
                        <a:t>balance - we learn to stand on one leg</a:t>
                      </a:r>
                      <a:endParaRPr sz="1400" u="none" strike="noStrike" cap="none"/>
                    </a:p>
                    <a:p>
                      <a:pPr marL="457200" marR="0" lvl="0" indent="-317500" algn="l" rtl="0">
                        <a:lnSpc>
                          <a:spcPct val="100000"/>
                        </a:lnSpc>
                        <a:spcBef>
                          <a:spcPts val="0"/>
                        </a:spcBef>
                        <a:spcAft>
                          <a:spcPts val="0"/>
                        </a:spcAft>
                        <a:buClr>
                          <a:srgbClr val="000000"/>
                        </a:buClr>
                        <a:buSzPts val="1400"/>
                        <a:buFont typeface="Arial"/>
                        <a:buChar char="●"/>
                      </a:pPr>
                      <a:r>
                        <a:rPr lang="en-GB" sz="1400" u="none" strike="noStrike" cap="none"/>
                        <a:t>floorwork - we learn to balance and put </a:t>
                      </a:r>
                      <a:endParaRPr sz="1400" u="none" strike="noStrike" cap="none"/>
                    </a:p>
                    <a:p>
                      <a:pPr marL="457200" marR="0" lvl="0" indent="0" algn="l" rtl="0">
                        <a:lnSpc>
                          <a:spcPct val="100000"/>
                        </a:lnSpc>
                        <a:spcBef>
                          <a:spcPts val="0"/>
                        </a:spcBef>
                        <a:spcAft>
                          <a:spcPts val="0"/>
                        </a:spcAft>
                        <a:buClr>
                          <a:srgbClr val="000000"/>
                        </a:buClr>
                        <a:buSzPts val="1400"/>
                        <a:buFont typeface="Arial"/>
                        <a:buNone/>
                      </a:pPr>
                      <a:r>
                        <a:rPr lang="en-GB" sz="1400" u="none" strike="noStrike" cap="none"/>
                        <a:t>movements together </a:t>
                      </a:r>
                      <a:endParaRPr sz="1400" u="none" strike="noStrike" cap="none"/>
                    </a:p>
                    <a:p>
                      <a:pPr marL="457200" marR="0" lvl="0" indent="-317500" algn="l" rtl="0">
                        <a:lnSpc>
                          <a:spcPct val="100000"/>
                        </a:lnSpc>
                        <a:spcBef>
                          <a:spcPts val="0"/>
                        </a:spcBef>
                        <a:spcAft>
                          <a:spcPts val="0"/>
                        </a:spcAft>
                        <a:buClr>
                          <a:srgbClr val="000000"/>
                        </a:buClr>
                        <a:buSzPts val="1400"/>
                        <a:buFont typeface="Arial"/>
                        <a:buChar char="●"/>
                      </a:pPr>
                      <a:r>
                        <a:rPr lang="en-GB" sz="1400" u="none" strike="noStrike" cap="none"/>
                        <a:t>coordination - we learn to send and </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GB" sz="1400" u="none" strike="noStrike" cap="none"/>
                        <a:t>             receive</a:t>
                      </a: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pic>
        <p:nvPicPr>
          <p:cNvPr id="176" name="Google Shape;176;p8"/>
          <p:cNvPicPr preferRelativeResize="0"/>
          <p:nvPr/>
        </p:nvPicPr>
        <p:blipFill rotWithShape="1">
          <a:blip r:embed="rId4">
            <a:alphaModFix/>
          </a:blip>
          <a:srcRect l="11290" t="15334" r="6707" b="6458"/>
          <a:stretch/>
        </p:blipFill>
        <p:spPr>
          <a:xfrm>
            <a:off x="3560238" y="1650998"/>
            <a:ext cx="2017125" cy="1728675"/>
          </a:xfrm>
          <a:prstGeom prst="rect">
            <a:avLst/>
          </a:prstGeom>
          <a:noFill/>
          <a:ln>
            <a:noFill/>
          </a:ln>
        </p:spPr>
      </p:pic>
      <p:pic>
        <p:nvPicPr>
          <p:cNvPr id="177" name="Google Shape;177;p8"/>
          <p:cNvPicPr preferRelativeResize="0"/>
          <p:nvPr/>
        </p:nvPicPr>
        <p:blipFill rotWithShape="1">
          <a:blip r:embed="rId5">
            <a:alphaModFix/>
          </a:blip>
          <a:srcRect/>
          <a:stretch/>
        </p:blipFill>
        <p:spPr>
          <a:xfrm>
            <a:off x="7322710" y="3969148"/>
            <a:ext cx="952616" cy="936700"/>
          </a:xfrm>
          <a:prstGeom prst="rect">
            <a:avLst/>
          </a:prstGeom>
          <a:noFill/>
          <a:ln>
            <a:noFill/>
          </a:ln>
        </p:spPr>
      </p:pic>
      <p:pic>
        <p:nvPicPr>
          <p:cNvPr id="178" name="Google Shape;178;p8"/>
          <p:cNvPicPr preferRelativeResize="0"/>
          <p:nvPr/>
        </p:nvPicPr>
        <p:blipFill rotWithShape="1">
          <a:blip r:embed="rId6">
            <a:alphaModFix/>
          </a:blip>
          <a:srcRect/>
          <a:stretch/>
        </p:blipFill>
        <p:spPr>
          <a:xfrm>
            <a:off x="9232573" y="3066598"/>
            <a:ext cx="905885" cy="803300"/>
          </a:xfrm>
          <a:prstGeom prst="rect">
            <a:avLst/>
          </a:prstGeom>
          <a:noFill/>
          <a:ln>
            <a:noFill/>
          </a:ln>
        </p:spPr>
      </p:pic>
      <p:pic>
        <p:nvPicPr>
          <p:cNvPr id="179" name="Google Shape;179;p8"/>
          <p:cNvPicPr preferRelativeResize="0"/>
          <p:nvPr/>
        </p:nvPicPr>
        <p:blipFill rotWithShape="1">
          <a:blip r:embed="rId7">
            <a:alphaModFix/>
          </a:blip>
          <a:srcRect/>
          <a:stretch/>
        </p:blipFill>
        <p:spPr>
          <a:xfrm>
            <a:off x="10276467" y="2584255"/>
            <a:ext cx="871499" cy="621986"/>
          </a:xfrm>
          <a:prstGeom prst="rect">
            <a:avLst/>
          </a:prstGeom>
          <a:noFill/>
          <a:ln>
            <a:noFill/>
          </a:ln>
        </p:spPr>
      </p:pic>
      <p:pic>
        <p:nvPicPr>
          <p:cNvPr id="180" name="Google Shape;180;p8"/>
          <p:cNvPicPr preferRelativeResize="0"/>
          <p:nvPr/>
        </p:nvPicPr>
        <p:blipFill rotWithShape="1">
          <a:blip r:embed="rId8">
            <a:alphaModFix/>
          </a:blip>
          <a:srcRect/>
          <a:stretch/>
        </p:blipFill>
        <p:spPr>
          <a:xfrm>
            <a:off x="10252287" y="3916113"/>
            <a:ext cx="871500" cy="964624"/>
          </a:xfrm>
          <a:prstGeom prst="rect">
            <a:avLst/>
          </a:prstGeom>
          <a:noFill/>
          <a:ln>
            <a:noFill/>
          </a:ln>
        </p:spPr>
      </p:pic>
      <p:pic>
        <p:nvPicPr>
          <p:cNvPr id="181" name="Google Shape;181;p8"/>
          <p:cNvPicPr preferRelativeResize="0"/>
          <p:nvPr/>
        </p:nvPicPr>
        <p:blipFill rotWithShape="1">
          <a:blip r:embed="rId9">
            <a:alphaModFix/>
          </a:blip>
          <a:srcRect/>
          <a:stretch/>
        </p:blipFill>
        <p:spPr>
          <a:xfrm>
            <a:off x="8850453" y="4019100"/>
            <a:ext cx="746143" cy="803300"/>
          </a:xfrm>
          <a:prstGeom prst="rect">
            <a:avLst/>
          </a:prstGeom>
          <a:noFill/>
          <a:ln>
            <a:noFill/>
          </a:ln>
        </p:spPr>
      </p:pic>
      <p:pic>
        <p:nvPicPr>
          <p:cNvPr id="182" name="Google Shape;182;p8"/>
          <p:cNvPicPr preferRelativeResize="0"/>
          <p:nvPr/>
        </p:nvPicPr>
        <p:blipFill rotWithShape="1">
          <a:blip r:embed="rId10">
            <a:alphaModFix/>
          </a:blip>
          <a:srcRect/>
          <a:stretch/>
        </p:blipFill>
        <p:spPr>
          <a:xfrm>
            <a:off x="5816717" y="4069550"/>
            <a:ext cx="1139393" cy="803300"/>
          </a:xfrm>
          <a:prstGeom prst="rect">
            <a:avLst/>
          </a:prstGeom>
          <a:noFill/>
          <a:ln>
            <a:noFill/>
          </a:ln>
        </p:spPr>
      </p:pic>
      <p:sp>
        <p:nvSpPr>
          <p:cNvPr id="183" name="Google Shape;183;p8"/>
          <p:cNvSpPr/>
          <p:nvPr/>
        </p:nvSpPr>
        <p:spPr>
          <a:xfrm>
            <a:off x="3519256" y="3468248"/>
            <a:ext cx="2073600" cy="1437600"/>
          </a:xfrm>
          <a:prstGeom prst="roundRect">
            <a:avLst>
              <a:gd name="adj" fmla="val 16667"/>
            </a:avLst>
          </a:prstGeom>
          <a:solidFill>
            <a:schemeClr val="accent1"/>
          </a:solidFill>
          <a:ln w="10775" cap="flat" cmpd="sng">
            <a:solidFill>
              <a:srgbClr val="3D732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100" b="1" i="0" u="none" strike="noStrike" cap="none">
                <a:solidFill>
                  <a:schemeClr val="lt1"/>
                </a:solidFill>
                <a:latin typeface="Corbel"/>
                <a:ea typeface="Corbel"/>
                <a:cs typeface="Corbel"/>
                <a:sym typeface="Corbel"/>
              </a:rPr>
              <a:t>PE uniform</a:t>
            </a:r>
            <a:endParaRPr sz="700" b="0" i="0" u="none" strike="noStrike" cap="none">
              <a:solidFill>
                <a:srgbClr val="000000"/>
              </a:solidFill>
              <a:latin typeface="Arial"/>
              <a:ea typeface="Arial"/>
              <a:cs typeface="Arial"/>
              <a:sym typeface="Arial"/>
            </a:endParaRPr>
          </a:p>
          <a:p>
            <a:pPr marL="285750" marR="0" lvl="0" indent="-241300" algn="l" rtl="0">
              <a:lnSpc>
                <a:spcPct val="100000"/>
              </a:lnSpc>
              <a:spcBef>
                <a:spcPts val="0"/>
              </a:spcBef>
              <a:spcAft>
                <a:spcPts val="0"/>
              </a:spcAft>
              <a:buClr>
                <a:schemeClr val="lt1"/>
              </a:buClr>
              <a:buSzPts val="1100"/>
              <a:buFont typeface="Corbel"/>
              <a:buChar char="-"/>
            </a:pPr>
            <a:r>
              <a:rPr lang="en-GB" sz="1100" b="0" i="0" u="none" strike="noStrike" cap="none">
                <a:solidFill>
                  <a:schemeClr val="lt1"/>
                </a:solidFill>
                <a:latin typeface="Corbel"/>
                <a:ea typeface="Corbel"/>
                <a:cs typeface="Corbel"/>
                <a:sym typeface="Corbel"/>
              </a:rPr>
              <a:t>Black shorts or leggings </a:t>
            </a:r>
            <a:endParaRPr sz="700" b="0" i="0" u="none" strike="noStrike" cap="none">
              <a:solidFill>
                <a:srgbClr val="000000"/>
              </a:solidFill>
              <a:latin typeface="Arial"/>
              <a:ea typeface="Arial"/>
              <a:cs typeface="Arial"/>
              <a:sym typeface="Arial"/>
            </a:endParaRPr>
          </a:p>
          <a:p>
            <a:pPr marL="285750" marR="0" lvl="0" indent="-241300" algn="l" rtl="0">
              <a:lnSpc>
                <a:spcPct val="100000"/>
              </a:lnSpc>
              <a:spcBef>
                <a:spcPts val="0"/>
              </a:spcBef>
              <a:spcAft>
                <a:spcPts val="0"/>
              </a:spcAft>
              <a:buClr>
                <a:schemeClr val="lt1"/>
              </a:buClr>
              <a:buSzPts val="1100"/>
              <a:buFont typeface="Corbel"/>
              <a:buChar char="-"/>
            </a:pPr>
            <a:r>
              <a:rPr lang="en-GB" sz="1100" b="0" i="0" u="none" strike="noStrike" cap="none">
                <a:solidFill>
                  <a:schemeClr val="lt1"/>
                </a:solidFill>
                <a:latin typeface="Corbel"/>
                <a:ea typeface="Corbel"/>
                <a:cs typeface="Corbel"/>
                <a:sym typeface="Corbel"/>
              </a:rPr>
              <a:t>White t-shirt</a:t>
            </a:r>
            <a:endParaRPr sz="700" b="0" i="0" u="none" strike="noStrike" cap="none">
              <a:solidFill>
                <a:srgbClr val="000000"/>
              </a:solidFill>
              <a:latin typeface="Arial"/>
              <a:ea typeface="Arial"/>
              <a:cs typeface="Arial"/>
              <a:sym typeface="Arial"/>
            </a:endParaRPr>
          </a:p>
          <a:p>
            <a:pPr marL="285750" marR="0" lvl="0" indent="-241300" algn="l" rtl="0">
              <a:lnSpc>
                <a:spcPct val="100000"/>
              </a:lnSpc>
              <a:spcBef>
                <a:spcPts val="0"/>
              </a:spcBef>
              <a:spcAft>
                <a:spcPts val="0"/>
              </a:spcAft>
              <a:buClr>
                <a:schemeClr val="lt1"/>
              </a:buClr>
              <a:buSzPts val="1100"/>
              <a:buFont typeface="Corbel"/>
              <a:buChar char="-"/>
            </a:pPr>
            <a:r>
              <a:rPr lang="en-GB" sz="1100" b="0" i="0" u="none" strike="noStrike" cap="none">
                <a:solidFill>
                  <a:schemeClr val="lt1"/>
                </a:solidFill>
                <a:latin typeface="Corbel"/>
                <a:ea typeface="Corbel"/>
                <a:cs typeface="Corbel"/>
                <a:sym typeface="Corbel"/>
              </a:rPr>
              <a:t>Black tracksuit bottoms</a:t>
            </a:r>
            <a:endParaRPr sz="700" b="0" i="0" u="none" strike="noStrike" cap="none">
              <a:solidFill>
                <a:srgbClr val="000000"/>
              </a:solidFill>
              <a:latin typeface="Arial"/>
              <a:ea typeface="Arial"/>
              <a:cs typeface="Arial"/>
              <a:sym typeface="Arial"/>
            </a:endParaRPr>
          </a:p>
          <a:p>
            <a:pPr marL="285750" marR="0" lvl="0" indent="-241300" algn="l" rtl="0">
              <a:lnSpc>
                <a:spcPct val="100000"/>
              </a:lnSpc>
              <a:spcBef>
                <a:spcPts val="0"/>
              </a:spcBef>
              <a:spcAft>
                <a:spcPts val="0"/>
              </a:spcAft>
              <a:buClr>
                <a:schemeClr val="lt1"/>
              </a:buClr>
              <a:buSzPts val="1100"/>
              <a:buFont typeface="Corbel"/>
              <a:buChar char="-"/>
            </a:pPr>
            <a:r>
              <a:rPr lang="en-GB" sz="1100" b="0" i="0" u="none" strike="noStrike" cap="none">
                <a:solidFill>
                  <a:schemeClr val="lt1"/>
                </a:solidFill>
                <a:latin typeface="Corbel"/>
                <a:ea typeface="Corbel"/>
                <a:cs typeface="Corbel"/>
                <a:sym typeface="Corbel"/>
              </a:rPr>
              <a:t>Black jumper and trainers.</a:t>
            </a:r>
            <a:endParaRPr sz="7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9"/>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Home learning</a:t>
            </a:r>
            <a:endParaRPr/>
          </a:p>
        </p:txBody>
      </p:sp>
      <p:graphicFrame>
        <p:nvGraphicFramePr>
          <p:cNvPr id="189" name="Google Shape;189;p9"/>
          <p:cNvGraphicFramePr/>
          <p:nvPr>
            <p:extLst>
              <p:ext uri="{D42A27DB-BD31-4B8C-83A1-F6EECF244321}">
                <p14:modId xmlns:p14="http://schemas.microsoft.com/office/powerpoint/2010/main" val="3802230201"/>
              </p:ext>
            </p:extLst>
          </p:nvPr>
        </p:nvGraphicFramePr>
        <p:xfrm>
          <a:off x="3657600" y="436006"/>
          <a:ext cx="7759350" cy="5533675"/>
        </p:xfrm>
        <a:graphic>
          <a:graphicData uri="http://schemas.openxmlformats.org/drawingml/2006/table">
            <a:tbl>
              <a:tblPr firstRow="1" bandRow="1">
                <a:noFill/>
                <a:tableStyleId>{FD78D205-A20C-4E7C-85BE-A4B89E2F71BD}</a:tableStyleId>
              </a:tblPr>
              <a:tblGrid>
                <a:gridCol w="1558212">
                  <a:extLst>
                    <a:ext uri="{9D8B030D-6E8A-4147-A177-3AD203B41FA5}">
                      <a16:colId xmlns:a16="http://schemas.microsoft.com/office/drawing/2014/main" val="20000"/>
                    </a:ext>
                  </a:extLst>
                </a:gridCol>
                <a:gridCol w="6201138">
                  <a:extLst>
                    <a:ext uri="{9D8B030D-6E8A-4147-A177-3AD203B41FA5}">
                      <a16:colId xmlns:a16="http://schemas.microsoft.com/office/drawing/2014/main" val="20001"/>
                    </a:ext>
                  </a:extLst>
                </a:gridCol>
              </a:tblGrid>
              <a:tr h="1096200">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t>Activity</a:t>
                      </a:r>
                      <a:endParaRPr sz="18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tc>
                <a:extLst>
                  <a:ext uri="{0D108BD9-81ED-4DB2-BD59-A6C34878D82A}">
                    <a16:rowId xmlns:a16="http://schemas.microsoft.com/office/drawing/2014/main" val="10000"/>
                  </a:ext>
                </a:extLst>
              </a:tr>
              <a:tr h="2119775">
                <a:tc>
                  <a:txBody>
                    <a:bodyPr/>
                    <a:lstStyle/>
                    <a:p>
                      <a:pPr marL="0" marR="0" lvl="0" indent="0" algn="l" rtl="0">
                        <a:lnSpc>
                          <a:spcPct val="100000"/>
                        </a:lnSpc>
                        <a:spcBef>
                          <a:spcPts val="0"/>
                        </a:spcBef>
                        <a:spcAft>
                          <a:spcPts val="0"/>
                        </a:spcAft>
                        <a:buClr>
                          <a:srgbClr val="000000"/>
                        </a:buClr>
                        <a:buSzPts val="1400"/>
                        <a:buFont typeface="Arial"/>
                        <a:buNone/>
                      </a:pPr>
                      <a:r>
                        <a:rPr lang="en-GB" sz="1600" b="0" u="none" strike="noStrike" cap="none"/>
                        <a:t>Daily reading</a:t>
                      </a:r>
                      <a:endParaRPr sz="160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We will send home three books in your child’s book bag.</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A book that is closely matched to their phonic ability, a </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‘challenge’ book that they may need some additional</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support with and a ‘love of reading’ book for you to share</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with your child.  </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Please make a note of any reading your child does or any</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books that you share together so we can see which texts</a:t>
                      </a:r>
                      <a:endParaRPr sz="1600" u="none" strike="noStrike" cap="none"/>
                    </a:p>
                    <a:p>
                      <a:pPr marL="0" marR="0" lvl="0" indent="0" algn="l" rtl="0">
                        <a:lnSpc>
                          <a:spcPct val="100000"/>
                        </a:lnSpc>
                        <a:spcBef>
                          <a:spcPts val="0"/>
                        </a:spcBef>
                        <a:spcAft>
                          <a:spcPts val="0"/>
                        </a:spcAft>
                        <a:buClr>
                          <a:schemeClr val="dk1"/>
                        </a:buClr>
                        <a:buSzPts val="1400"/>
                        <a:buFont typeface="Corbel"/>
                        <a:buNone/>
                      </a:pPr>
                      <a:r>
                        <a:rPr lang="en-GB" sz="1600" b="0" i="0" u="none" strike="noStrike" cap="none">
                          <a:solidFill>
                            <a:schemeClr val="dk1"/>
                          </a:solidFill>
                          <a:latin typeface="Corbel"/>
                          <a:ea typeface="Corbel"/>
                          <a:cs typeface="Corbel"/>
                          <a:sym typeface="Corbel"/>
                        </a:rPr>
                        <a:t>your child is accessing and enjoying.</a:t>
                      </a:r>
                      <a:endParaRPr sz="1600" b="0" i="0" u="none" strike="noStrike" cap="none">
                        <a:solidFill>
                          <a:schemeClr val="dk1"/>
                        </a:solidFill>
                        <a:latin typeface="Corbel"/>
                        <a:ea typeface="Corbel"/>
                        <a:cs typeface="Corbel"/>
                        <a:sym typeface="Corbel"/>
                      </a:endParaRPr>
                    </a:p>
                  </a:txBody>
                  <a:tcPr marL="91450" marR="91450" marT="45725" marB="45725"/>
                </a:tc>
                <a:extLst>
                  <a:ext uri="{0D108BD9-81ED-4DB2-BD59-A6C34878D82A}">
                    <a16:rowId xmlns:a16="http://schemas.microsoft.com/office/drawing/2014/main" val="10001"/>
                  </a:ext>
                </a:extLst>
              </a:tr>
              <a:tr h="2317700">
                <a:tc>
                  <a:txBody>
                    <a:bodyPr/>
                    <a:lstStyle/>
                    <a:p>
                      <a:pPr marL="0" marR="0" lvl="0" indent="0" algn="l" rtl="0">
                        <a:lnSpc>
                          <a:spcPct val="100000"/>
                        </a:lnSpc>
                        <a:spcBef>
                          <a:spcPts val="0"/>
                        </a:spcBef>
                        <a:spcAft>
                          <a:spcPts val="0"/>
                        </a:spcAft>
                        <a:buClr>
                          <a:srgbClr val="000000"/>
                        </a:buClr>
                        <a:buSzPts val="1400"/>
                        <a:buFont typeface="Arial"/>
                        <a:buNone/>
                      </a:pPr>
                      <a:r>
                        <a:rPr lang="en-GB" sz="1600" b="0" i="0" u="none" strike="noStrike" cap="none">
                          <a:solidFill>
                            <a:schemeClr val="dk1"/>
                          </a:solidFill>
                          <a:latin typeface="Corbel"/>
                          <a:ea typeface="Corbel"/>
                          <a:cs typeface="Corbel"/>
                          <a:sym typeface="Corbel"/>
                        </a:rPr>
                        <a:t>Phonics practice and Spellings</a:t>
                      </a:r>
                      <a:endParaRPr sz="1600" u="none" strike="noStrike" cap="none"/>
                    </a:p>
                    <a:p>
                      <a:pPr marL="0" marR="0" lvl="0" indent="0" algn="l" rtl="0">
                        <a:lnSpc>
                          <a:spcPct val="100000"/>
                        </a:lnSpc>
                        <a:spcBef>
                          <a:spcPts val="0"/>
                        </a:spcBef>
                        <a:spcAft>
                          <a:spcPts val="0"/>
                        </a:spcAft>
                        <a:buClr>
                          <a:srgbClr val="000000"/>
                        </a:buClr>
                        <a:buSzPts val="1400"/>
                        <a:buFont typeface="Arial"/>
                        <a:buNone/>
                      </a:pPr>
                      <a:endParaRPr sz="1600" b="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While your child is learning the Little </a:t>
                      </a:r>
                      <a:r>
                        <a:rPr lang="en-GB" sz="1600" b="0" u="none" strike="noStrike" cap="none" dirty="0" err="1"/>
                        <a:t>Wandle</a:t>
                      </a:r>
                      <a:r>
                        <a:rPr lang="en-GB" sz="1600" b="0" u="none" strike="noStrike" cap="none" dirty="0"/>
                        <a:t> phonic</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 program during Year R, 1 and some of Year 2, we may </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send home additional home practice sheets. The aim of</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these sheets is for your child to practi</a:t>
                      </a:r>
                      <a:r>
                        <a:rPr lang="en-GB" sz="1600" u="none" strike="noStrike" cap="none" dirty="0"/>
                        <a:t>s</a:t>
                      </a:r>
                      <a:r>
                        <a:rPr lang="en-GB" sz="1600" b="0" u="none" strike="noStrike" cap="none" dirty="0"/>
                        <a:t>e </a:t>
                      </a:r>
                      <a:r>
                        <a:rPr lang="en-GB" sz="1600" b="1" u="none" strike="noStrike" cap="none" dirty="0"/>
                        <a:t>reading</a:t>
                      </a:r>
                      <a:r>
                        <a:rPr lang="en-GB" sz="1600" b="0" u="none" strike="noStrike" cap="none" dirty="0"/>
                        <a:t> the </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phonemes that they have been learning in school</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that week. In </a:t>
                      </a:r>
                      <a:r>
                        <a:rPr lang="en-GB" sz="1600" u="none" strike="noStrike" cap="none" dirty="0"/>
                        <a:t>Year R, your child will also bring home letter                          strips as they learn the graphemes and phonemes.</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 In Year 2 the children will move onto spelling practi</a:t>
                      </a:r>
                      <a:r>
                        <a:rPr lang="en-GB" sz="1600" u="none" strike="noStrike" cap="none" dirty="0"/>
                        <a:t>s</a:t>
                      </a:r>
                      <a:r>
                        <a:rPr lang="en-GB" sz="1600" b="0" u="none" strike="noStrike" cap="none" dirty="0"/>
                        <a:t>e </a:t>
                      </a:r>
                      <a:endParaRPr sz="1600" u="none" strike="noStrike" cap="none" dirty="0"/>
                    </a:p>
                    <a:p>
                      <a:pPr marL="0" marR="0" lvl="0" indent="0" algn="l" rtl="0">
                        <a:lnSpc>
                          <a:spcPct val="100000"/>
                        </a:lnSpc>
                        <a:spcBef>
                          <a:spcPts val="0"/>
                        </a:spcBef>
                        <a:spcAft>
                          <a:spcPts val="0"/>
                        </a:spcAft>
                        <a:buClr>
                          <a:schemeClr val="dk1"/>
                        </a:buClr>
                        <a:buSzPts val="1400"/>
                        <a:buFont typeface="Corbel"/>
                        <a:buNone/>
                      </a:pPr>
                      <a:r>
                        <a:rPr lang="en-GB" sz="1600" b="0" u="none" strike="noStrike" cap="none" dirty="0"/>
                        <a:t>and will bring home a set of spellings to practi</a:t>
                      </a:r>
                      <a:r>
                        <a:rPr lang="en-GB" sz="1600" u="none" strike="noStrike" cap="none" dirty="0"/>
                        <a:t>s</a:t>
                      </a:r>
                      <a:r>
                        <a:rPr lang="en-GB" sz="1600" b="0" u="none" strike="noStrike" cap="none" dirty="0"/>
                        <a:t>e.</a:t>
                      </a:r>
                      <a:endParaRPr sz="1600" b="0" u="none" strike="noStrike" cap="none" dirty="0"/>
                    </a:p>
                  </a:txBody>
                  <a:tcPr marL="91450" marR="91450" marT="45725" marB="45725"/>
                </a:tc>
                <a:extLst>
                  <a:ext uri="{0D108BD9-81ED-4DB2-BD59-A6C34878D82A}">
                    <a16:rowId xmlns:a16="http://schemas.microsoft.com/office/drawing/2014/main" val="10002"/>
                  </a:ext>
                </a:extLst>
              </a:tr>
            </a:tbl>
          </a:graphicData>
        </a:graphic>
      </p:graphicFrame>
      <p:pic>
        <p:nvPicPr>
          <p:cNvPr id="190" name="Google Shape;190;p9"/>
          <p:cNvPicPr preferRelativeResize="0"/>
          <p:nvPr/>
        </p:nvPicPr>
        <p:blipFill rotWithShape="1">
          <a:blip r:embed="rId3">
            <a:alphaModFix/>
          </a:blip>
          <a:srcRect/>
          <a:stretch/>
        </p:blipFill>
        <p:spPr>
          <a:xfrm>
            <a:off x="10161037" y="3880973"/>
            <a:ext cx="1225145" cy="1633419"/>
          </a:xfrm>
          <a:prstGeom prst="rect">
            <a:avLst/>
          </a:prstGeom>
          <a:noFill/>
          <a:ln>
            <a:noFill/>
          </a:ln>
        </p:spPr>
      </p:pic>
      <p:pic>
        <p:nvPicPr>
          <p:cNvPr id="191" name="Google Shape;191;p9"/>
          <p:cNvPicPr preferRelativeResize="0"/>
          <p:nvPr/>
        </p:nvPicPr>
        <p:blipFill rotWithShape="1">
          <a:blip r:embed="rId4">
            <a:alphaModFix/>
          </a:blip>
          <a:srcRect/>
          <a:stretch/>
        </p:blipFill>
        <p:spPr>
          <a:xfrm>
            <a:off x="10161037" y="1701444"/>
            <a:ext cx="1255913" cy="171356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3600"/>
              <a:buFont typeface="Corbel"/>
              <a:buNone/>
            </a:pPr>
            <a:r>
              <a:rPr lang="en-GB"/>
              <a:t>Enrichment – trips, workshops and special days</a:t>
            </a:r>
            <a:endParaRPr/>
          </a:p>
        </p:txBody>
      </p:sp>
      <p:graphicFrame>
        <p:nvGraphicFramePr>
          <p:cNvPr id="197" name="Google Shape;197;p7"/>
          <p:cNvGraphicFramePr/>
          <p:nvPr>
            <p:extLst>
              <p:ext uri="{D42A27DB-BD31-4B8C-83A1-F6EECF244321}">
                <p14:modId xmlns:p14="http://schemas.microsoft.com/office/powerpoint/2010/main" val="2963876537"/>
              </p:ext>
            </p:extLst>
          </p:nvPr>
        </p:nvGraphicFramePr>
        <p:xfrm>
          <a:off x="4164349" y="101910"/>
          <a:ext cx="6968775" cy="6575157"/>
        </p:xfrm>
        <a:graphic>
          <a:graphicData uri="http://schemas.openxmlformats.org/drawingml/2006/table">
            <a:tbl>
              <a:tblPr firstRow="1" bandRow="1">
                <a:noFill/>
                <a:tableStyleId>{FD78D205-A20C-4E7C-85BE-A4B89E2F71BD}</a:tableStyleId>
              </a:tblPr>
              <a:tblGrid>
                <a:gridCol w="1171500">
                  <a:extLst>
                    <a:ext uri="{9D8B030D-6E8A-4147-A177-3AD203B41FA5}">
                      <a16:colId xmlns:a16="http://schemas.microsoft.com/office/drawing/2014/main" val="20000"/>
                    </a:ext>
                  </a:extLst>
                </a:gridCol>
                <a:gridCol w="5797275">
                  <a:extLst>
                    <a:ext uri="{9D8B030D-6E8A-4147-A177-3AD203B41FA5}">
                      <a16:colId xmlns:a16="http://schemas.microsoft.com/office/drawing/2014/main" val="20001"/>
                    </a:ext>
                  </a:extLst>
                </a:gridCol>
              </a:tblGrid>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800" u="none" strike="noStrike" cap="none"/>
                        <a:t>Term</a:t>
                      </a:r>
                      <a:endParaRPr sz="18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800" u="none" strike="noStrike" cap="none" dirty="0"/>
                        <a:t>Activity</a:t>
                      </a:r>
                      <a:endParaRPr sz="1800" u="none" strike="noStrike" cap="none" dirty="0"/>
                    </a:p>
                  </a:txBody>
                  <a:tcPr marL="91450" marR="91450" marT="45725" marB="45725"/>
                </a:tc>
                <a:extLst>
                  <a:ext uri="{0D108BD9-81ED-4DB2-BD59-A6C34878D82A}">
                    <a16:rowId xmlns:a16="http://schemas.microsoft.com/office/drawing/2014/main" val="10000"/>
                  </a:ext>
                </a:extLst>
              </a:tr>
              <a:tr h="301616">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Autumn</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Harvest Festival</a:t>
                      </a:r>
                      <a:endParaRPr sz="1600" u="none" strike="noStrike" cap="none" dirty="0"/>
                    </a:p>
                  </a:txBody>
                  <a:tcPr marL="91450" marR="91450" marT="45725" marB="45725"/>
                </a:tc>
                <a:extLst>
                  <a:ext uri="{0D108BD9-81ED-4DB2-BD59-A6C34878D82A}">
                    <a16:rowId xmlns:a16="http://schemas.microsoft.com/office/drawing/2014/main" val="10001"/>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Autumn</a:t>
                      </a:r>
                      <a:endParaRPr sz="1600" u="none" strike="noStrike" cap="none" dirty="0">
                        <a:solidFill>
                          <a:schemeClr val="dk1"/>
                        </a:solidFill>
                      </a:endParaRPr>
                    </a:p>
                  </a:txBody>
                  <a:tcPr marL="91450" marR="91450" marT="45725" marB="45725"/>
                </a:tc>
                <a:tc>
                  <a:txBody>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r>
                        <a:rPr lang="en-US" sz="1600" b="0" i="0" u="none" strike="noStrike" cap="none" dirty="0" smtClean="0">
                          <a:solidFill>
                            <a:schemeClr val="dk1"/>
                          </a:solidFill>
                          <a:latin typeface="Corbel"/>
                          <a:ea typeface="Corbel"/>
                          <a:cs typeface="Corbel"/>
                          <a:sym typeface="Arial"/>
                        </a:rPr>
                        <a:t>Show Racism the Red Card</a:t>
                      </a:r>
                    </a:p>
                  </a:txBody>
                  <a:tcPr marL="91450" marR="91450" marT="45725" marB="45725"/>
                </a:tc>
                <a:extLst>
                  <a:ext uri="{0D108BD9-81ED-4DB2-BD59-A6C34878D82A}">
                    <a16:rowId xmlns:a16="http://schemas.microsoft.com/office/drawing/2014/main" val="10002"/>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smtClean="0">
                          <a:solidFill>
                            <a:schemeClr val="dk1"/>
                          </a:solidFill>
                          <a:latin typeface="Corbel"/>
                          <a:ea typeface="Corbel"/>
                          <a:cs typeface="Corbel"/>
                          <a:sym typeface="Arial"/>
                        </a:rPr>
                        <a:t>Autumn</a:t>
                      </a:r>
                      <a:endParaRPr sz="1600" b="0" i="0" u="none" strike="noStrike" cap="none" dirty="0">
                        <a:solidFill>
                          <a:schemeClr val="dk1"/>
                        </a:solidFill>
                        <a:latin typeface="Corbel"/>
                        <a:ea typeface="Corbel"/>
                        <a:cs typeface="Corbel"/>
                        <a:sym typeface="Arial"/>
                      </a:endParaRPr>
                    </a:p>
                  </a:txBody>
                  <a:tcPr marL="91450" marR="91450" marT="45725" marB="45725"/>
                </a:tc>
                <a:tc>
                  <a:txBody>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r>
                        <a:rPr lang="en-GB" sz="1600" u="none" strike="noStrike" cap="none" dirty="0" smtClean="0">
                          <a:solidFill>
                            <a:schemeClr val="dk1"/>
                          </a:solidFill>
                        </a:rPr>
                        <a:t>Kind</a:t>
                      </a:r>
                      <a:r>
                        <a:rPr lang="en-GB" sz="1600" b="0" i="0" u="none" strike="noStrike" cap="none" dirty="0" smtClean="0">
                          <a:solidFill>
                            <a:schemeClr val="dk1"/>
                          </a:solidFill>
                          <a:latin typeface="Corbel"/>
                          <a:ea typeface="Corbel"/>
                          <a:cs typeface="Corbel"/>
                          <a:sym typeface="Arial"/>
                        </a:rPr>
                        <a:t>ness</a:t>
                      </a:r>
                      <a:r>
                        <a:rPr lang="en-GB" sz="1600" u="none" strike="noStrike" cap="none" dirty="0" smtClean="0">
                          <a:solidFill>
                            <a:schemeClr val="dk1"/>
                          </a:solidFill>
                        </a:rPr>
                        <a:t> Week</a:t>
                      </a:r>
                      <a:endParaRPr lang="en-GB" sz="1600" u="none" strike="noStrike" cap="none" dirty="0" smtClean="0"/>
                    </a:p>
                  </a:txBody>
                  <a:tcPr marL="91450" marR="91450" marT="45725" marB="45725"/>
                </a:tc>
                <a:extLst>
                  <a:ext uri="{0D108BD9-81ED-4DB2-BD59-A6C34878D82A}">
                    <a16:rowId xmlns:a16="http://schemas.microsoft.com/office/drawing/2014/main" val="3167672631"/>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smtClean="0">
                          <a:solidFill>
                            <a:schemeClr val="dk1"/>
                          </a:solidFill>
                          <a:latin typeface="Corbel"/>
                          <a:ea typeface="Corbel"/>
                          <a:cs typeface="Corbel"/>
                          <a:sym typeface="Arial"/>
                        </a:rPr>
                        <a:t>Autumn</a:t>
                      </a:r>
                      <a:endParaRPr sz="1600" b="0" i="0" u="none" strike="noStrike" cap="none" dirty="0">
                        <a:solidFill>
                          <a:schemeClr val="dk1"/>
                        </a:solidFill>
                        <a:latin typeface="Corbel"/>
                        <a:ea typeface="Corbel"/>
                        <a:cs typeface="Corbel"/>
                        <a:sym typeface="Arial"/>
                      </a:endParaRPr>
                    </a:p>
                  </a:txBody>
                  <a:tcPr marL="91450" marR="91450" marT="45725" marB="45725"/>
                </a:tc>
                <a:tc>
                  <a:txBody>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r>
                        <a:rPr lang="en-GB" sz="1600" u="none" strike="noStrike" cap="none" dirty="0" err="1" smtClean="0"/>
                        <a:t>Caterlink</a:t>
                      </a:r>
                      <a:r>
                        <a:rPr lang="en-GB" sz="1600" u="none" strike="noStrike" cap="none" baseline="0" dirty="0" smtClean="0"/>
                        <a:t> workshop – knife and fork session</a:t>
                      </a:r>
                      <a:endParaRPr lang="en-GB" sz="1600" u="none" strike="noStrike" cap="none" dirty="0" smtClean="0"/>
                    </a:p>
                  </a:txBody>
                  <a:tcPr marL="91450" marR="91450" marT="45725" marB="45725"/>
                </a:tc>
                <a:extLst>
                  <a:ext uri="{0D108BD9-81ED-4DB2-BD59-A6C34878D82A}">
                    <a16:rowId xmlns:a16="http://schemas.microsoft.com/office/drawing/2014/main" val="3149951236"/>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Autumn</a:t>
                      </a:r>
                      <a:endParaRPr sz="16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1600"/>
                        <a:buFont typeface="Arial"/>
                        <a:buNone/>
                      </a:pPr>
                      <a:r>
                        <a:rPr lang="en-GB" sz="1600" u="none" strike="noStrike" cap="none" dirty="0"/>
                        <a:t>Drama 4 All – Drama Workshop</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3"/>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Children</a:t>
                      </a:r>
                      <a:r>
                        <a:rPr lang="en-GB" sz="1600" u="none" strike="noStrike" cap="none" dirty="0"/>
                        <a:t>’s</a:t>
                      </a:r>
                      <a:r>
                        <a:rPr lang="en-GB" sz="1600" u="none" strike="noStrike" cap="none" dirty="0">
                          <a:solidFill>
                            <a:schemeClr val="dk1"/>
                          </a:solidFill>
                        </a:rPr>
                        <a:t> Mental Wellbeing Week</a:t>
                      </a:r>
                      <a:endParaRPr sz="1600" u="none" strike="noStrike" cap="none" dirty="0"/>
                    </a:p>
                  </a:txBody>
                  <a:tcPr marL="91450" marR="91450" marT="45725" marB="45725"/>
                </a:tc>
                <a:extLst>
                  <a:ext uri="{0D108BD9-81ED-4DB2-BD59-A6C34878D82A}">
                    <a16:rowId xmlns:a16="http://schemas.microsoft.com/office/drawing/2014/main" val="10004"/>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t>Openbox</a:t>
                      </a:r>
                      <a:r>
                        <a:rPr lang="en-GB" sz="1600" u="none" strike="noStrike" cap="none" dirty="0"/>
                        <a:t> - Drama Workshop (</a:t>
                      </a:r>
                      <a:r>
                        <a:rPr lang="en-GB" sz="1600" u="none" strike="noStrike" cap="none" dirty="0" err="1"/>
                        <a:t>Fairytale</a:t>
                      </a:r>
                      <a:r>
                        <a:rPr lang="en-GB" sz="1600" u="none" strike="noStrike" cap="none" dirty="0"/>
                        <a:t> Adventure)</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5"/>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Safer Internet Day</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6"/>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 </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World Book Day</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7"/>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STEM week</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8"/>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Spring </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Dental Students and RNLI visitors</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09"/>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a:t>
                      </a:r>
                      <a:r>
                        <a:rPr lang="en-GB" sz="1600" u="none" strike="noStrike" cap="none"/>
                        <a:t>ummer</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t>Zoolab</a:t>
                      </a:r>
                      <a:r>
                        <a:rPr lang="en-GB" sz="1600" u="none" strike="noStrike" cap="none" dirty="0"/>
                        <a:t> - </a:t>
                      </a:r>
                      <a:r>
                        <a:rPr lang="en-GB" sz="1600" u="none" strike="noStrike" cap="none" dirty="0" err="1"/>
                        <a:t>minibeast</a:t>
                      </a:r>
                      <a:r>
                        <a:rPr lang="en-GB" sz="1600" u="none" strike="noStrike" cap="none" dirty="0"/>
                        <a:t> encounters!</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10"/>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a:t>
                      </a:r>
                      <a:r>
                        <a:rPr lang="en-GB" sz="1600" u="none" strike="noStrike" cap="none"/>
                        <a:t>ummer</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t>Openbox</a:t>
                      </a:r>
                      <a:r>
                        <a:rPr lang="en-GB" sz="1600" u="none" strike="noStrike" cap="none" dirty="0"/>
                        <a:t> - Drama Workshop (From Ocean to Shore)</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11"/>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Summer</a:t>
                      </a:r>
                      <a:endParaRPr sz="1600" u="none" strike="noStrike" cap="none" dirty="0">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dk1"/>
                          </a:solidFill>
                        </a:rPr>
                        <a:t>Arts Week</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12"/>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smtClean="0">
                          <a:solidFill>
                            <a:schemeClr val="dk1"/>
                          </a:solidFill>
                        </a:rPr>
                        <a:t>Summer</a:t>
                      </a:r>
                      <a:endParaRPr sz="1600" u="none" strike="noStrike" cap="none" dirty="0">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smtClean="0">
                          <a:solidFill>
                            <a:schemeClr val="dk1"/>
                          </a:solidFill>
                        </a:rPr>
                        <a:t>Diversity Day</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3451043066"/>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Summer</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t>Sports Day</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13"/>
                  </a:ext>
                </a:extLst>
              </a:tr>
              <a:tr h="367051">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dk1"/>
                          </a:solidFill>
                        </a:rPr>
                        <a:t>Summer</a:t>
                      </a:r>
                      <a:endParaRPr sz="1600" u="none" strike="noStrike" cap="none">
                        <a:solidFill>
                          <a:schemeClr val="dk1"/>
                        </a:solidFil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t>Butterflies - From cocoon to butterfly</a:t>
                      </a:r>
                      <a:endParaRPr sz="1600" u="none" strike="noStrike" cap="none" dirty="0">
                        <a:solidFill>
                          <a:schemeClr val="dk1"/>
                        </a:solidFill>
                      </a:endParaRPr>
                    </a:p>
                  </a:txBody>
                  <a:tcPr marL="91450" marR="91450" marT="45725" marB="45725"/>
                </a:tc>
                <a:extLst>
                  <a:ext uri="{0D108BD9-81ED-4DB2-BD59-A6C34878D82A}">
                    <a16:rowId xmlns:a16="http://schemas.microsoft.com/office/drawing/2014/main" val="10014"/>
                  </a:ext>
                </a:extLst>
              </a:tr>
            </a:tbl>
          </a:graphicData>
        </a:graphic>
      </p:graphicFrame>
    </p:spTree>
  </p:cSld>
  <p:clrMapOvr>
    <a:masterClrMapping/>
  </p:clrMapOvr>
</p:sld>
</file>

<file path=ppt/theme/theme1.xml><?xml version="1.0" encoding="utf-8"?>
<a:theme xmlns:a="http://schemas.openxmlformats.org/drawingml/2006/main" name="Fra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1273</Words>
  <Application>Microsoft Office PowerPoint</Application>
  <PresentationFormat>Widescreen</PresentationFormat>
  <Paragraphs>226</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Corbel</vt:lpstr>
      <vt:lpstr>Arial</vt:lpstr>
      <vt:lpstr>Noto Sans Symbols</vt:lpstr>
      <vt:lpstr>Frame</vt:lpstr>
      <vt:lpstr>Welcome to Reception</vt:lpstr>
      <vt:lpstr>Golden Rules </vt:lpstr>
      <vt:lpstr>Langstone Learners </vt:lpstr>
      <vt:lpstr>    Merits   </vt:lpstr>
      <vt:lpstr>Our Topics</vt:lpstr>
      <vt:lpstr>Communication and Literacy</vt:lpstr>
      <vt:lpstr>Maths</vt:lpstr>
      <vt:lpstr>Understanding the World</vt:lpstr>
      <vt:lpstr>PE</vt:lpstr>
      <vt:lpstr>Home learning</vt:lpstr>
      <vt:lpstr>Enrichment – trips, workshops and special days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gharris</dc:creator>
  <cp:lastModifiedBy>gharris</cp:lastModifiedBy>
  <cp:revision>2</cp:revision>
  <dcterms:created xsi:type="dcterms:W3CDTF">2023-11-23T10:00:18Z</dcterms:created>
  <dcterms:modified xsi:type="dcterms:W3CDTF">2025-09-12T08:45:18Z</dcterms:modified>
</cp:coreProperties>
</file>