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8" r:id="rId6"/>
    <p:sldId id="259" r:id="rId7"/>
    <p:sldId id="264" r:id="rId8"/>
    <p:sldId id="260" r:id="rId9"/>
    <p:sldId id="261" r:id="rId10"/>
    <p:sldId id="269" r:id="rId11"/>
    <p:sldId id="268" r:id="rId12"/>
    <p:sldId id="267" r:id="rId13"/>
    <p:sldId id="266"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CDE41-D579-3A42-3860-9C5C920AC4B8}" v="1" dt="2025-11-05T10:32:13.9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8" autoAdjust="0"/>
    <p:restoredTop sz="94660"/>
  </p:normalViewPr>
  <p:slideViewPr>
    <p:cSldViewPr snapToGrid="0">
      <p:cViewPr varScale="1">
        <p:scale>
          <a:sx n="87" d="100"/>
          <a:sy n="87" d="100"/>
        </p:scale>
        <p:origin x="48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Harris" userId="S::g.harris@langstoneprimary.chimat.uk::9590cb67-2369-4727-88b8-97d722fe09ab" providerId="AD" clId="Web-{97BCDE41-D579-3A42-3860-9C5C920AC4B8}"/>
    <pc:docChg chg="delSld">
      <pc:chgData name="Mrs G Harris" userId="S::g.harris@langstoneprimary.chimat.uk::9590cb67-2369-4727-88b8-97d722fe09ab" providerId="AD" clId="Web-{97BCDE41-D579-3A42-3860-9C5C920AC4B8}" dt="2025-11-05T10:32:13.991" v="0"/>
      <pc:docMkLst>
        <pc:docMk/>
      </pc:docMkLst>
      <pc:sldChg chg="del">
        <pc:chgData name="Mrs G Harris" userId="S::g.harris@langstoneprimary.chimat.uk::9590cb67-2369-4727-88b8-97d722fe09ab" providerId="AD" clId="Web-{97BCDE41-D579-3A42-3860-9C5C920AC4B8}" dt="2025-11-05T10:32:13.991" v="0"/>
        <pc:sldMkLst>
          <pc:docMk/>
          <pc:sldMk cId="18056480"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11/5/2025</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 Id="rId9"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myon.co.uk/login/" TargetMode="External"/><Relationship Id="rId7" Type="http://schemas.openxmlformats.org/officeDocument/2006/relationships/image" Target="../media/image15.png"/><Relationship Id="rId2" Type="http://schemas.openxmlformats.org/officeDocument/2006/relationships/hyperlink" Target="https://ukhosted105.renlearn.co.uk/6708094/" TargetMode="Externa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ttrockstars.com/" TargetMode="External"/><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global-zone61.renaissance-go.com/welcomeportal/6708094" TargetMode="External"/><Relationship Id="rId1" Type="http://schemas.openxmlformats.org/officeDocument/2006/relationships/slideLayout" Target="../slideLayouts/slideLayout2.xml"/><Relationship Id="rId5" Type="http://schemas.openxmlformats.org/officeDocument/2006/relationships/hyperlink" Target="https://www.myon.co.uk/index.html" TargetMode="External"/><Relationship Id="rId4" Type="http://schemas.openxmlformats.org/officeDocument/2006/relationships/hyperlink" Target="https://www.spellingshed.com/en-g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2655181"/>
          </a:xfrm>
        </p:spPr>
        <p:txBody>
          <a:bodyPr/>
          <a:lstStyle/>
          <a:p>
            <a:r>
              <a:rPr lang="en-GB" dirty="0"/>
              <a:t>Welcome to Year 5</a:t>
            </a:r>
          </a:p>
        </p:txBody>
      </p:sp>
      <p:sp>
        <p:nvSpPr>
          <p:cNvPr id="3" name="Subtitle 2"/>
          <p:cNvSpPr>
            <a:spLocks noGrp="1"/>
          </p:cNvSpPr>
          <p:nvPr>
            <p:ph type="subTitle" idx="1"/>
          </p:nvPr>
        </p:nvSpPr>
        <p:spPr>
          <a:xfrm>
            <a:off x="1100015" y="4229923"/>
            <a:ext cx="7315200" cy="1657760"/>
          </a:xfrm>
        </p:spPr>
        <p:txBody>
          <a:bodyPr>
            <a:normAutofit/>
          </a:bodyPr>
          <a:lstStyle/>
          <a:p>
            <a:r>
              <a:rPr lang="en-GB" dirty="0">
                <a:solidFill>
                  <a:schemeClr val="bg2"/>
                </a:solidFill>
              </a:rPr>
              <a:t>5C: Miss Chappell (Year leader)</a:t>
            </a:r>
          </a:p>
          <a:p>
            <a:r>
              <a:rPr lang="en-GB" dirty="0">
                <a:solidFill>
                  <a:schemeClr val="bg2"/>
                </a:solidFill>
              </a:rPr>
              <a:t>5S: Mr Shaw</a:t>
            </a:r>
          </a:p>
          <a:p>
            <a:r>
              <a:rPr lang="en-GB" dirty="0">
                <a:solidFill>
                  <a:schemeClr val="bg2"/>
                </a:solidFill>
              </a:rPr>
              <a:t>5D: Miss </a:t>
            </a:r>
            <a:r>
              <a:rPr lang="en-GB" dirty="0" err="1">
                <a:solidFill>
                  <a:schemeClr val="bg2"/>
                </a:solidFill>
              </a:rPr>
              <a:t>Dann</a:t>
            </a:r>
            <a:endParaRPr lang="en-GB" dirty="0">
              <a:solidFill>
                <a:schemeClr val="bg2"/>
              </a:solidFill>
            </a:endParaRPr>
          </a:p>
        </p:txBody>
      </p:sp>
      <p:sp>
        <p:nvSpPr>
          <p:cNvPr id="5" name="Rounded Rectangle 4"/>
          <p:cNvSpPr/>
          <p:nvPr/>
        </p:nvSpPr>
        <p:spPr>
          <a:xfrm>
            <a:off x="9215839" y="3478169"/>
            <a:ext cx="2928002" cy="26247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Langstone Academy is a community of learners who strive and aspire to ‘be excellent everywhere’. </a:t>
            </a:r>
            <a:r>
              <a:rPr lang="en-US"/>
              <a:t>As learners, </a:t>
            </a:r>
            <a:r>
              <a:rPr lang="en-US" dirty="0"/>
              <a:t>we seek to challenge and question the world around us to develop the skills to be lifelong learners. </a:t>
            </a:r>
            <a:endParaRPr lang="en-GB"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2919" t="2403" r="2034" b="2550"/>
          <a:stretch/>
        </p:blipFill>
        <p:spPr>
          <a:xfrm>
            <a:off x="9215839" y="537092"/>
            <a:ext cx="2941076" cy="2941077"/>
          </a:xfrm>
          <a:prstGeom prst="rect">
            <a:avLst/>
          </a:prstGeom>
        </p:spPr>
      </p:pic>
    </p:spTree>
    <p:extLst>
      <p:ext uri="{BB962C8B-B14F-4D97-AF65-F5344CB8AC3E}">
        <p14:creationId xmlns:p14="http://schemas.microsoft.com/office/powerpoint/2010/main" val="292015389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English and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83198116"/>
              </p:ext>
            </p:extLst>
          </p:nvPr>
        </p:nvGraphicFramePr>
        <p:xfrm>
          <a:off x="3624709" y="770014"/>
          <a:ext cx="7867786" cy="4211320"/>
        </p:xfrm>
        <a:graphic>
          <a:graphicData uri="http://schemas.openxmlformats.org/drawingml/2006/table">
            <a:tbl>
              <a:tblPr firstRow="1" bandRow="1">
                <a:tableStyleId>{5C22544A-7EE6-4342-B048-85BDC9FD1C3A}</a:tableStyleId>
              </a:tblPr>
              <a:tblGrid>
                <a:gridCol w="1026232">
                  <a:extLst>
                    <a:ext uri="{9D8B030D-6E8A-4147-A177-3AD203B41FA5}">
                      <a16:colId xmlns:a16="http://schemas.microsoft.com/office/drawing/2014/main" val="1306726485"/>
                    </a:ext>
                  </a:extLst>
                </a:gridCol>
                <a:gridCol w="4105100">
                  <a:extLst>
                    <a:ext uri="{9D8B030D-6E8A-4147-A177-3AD203B41FA5}">
                      <a16:colId xmlns:a16="http://schemas.microsoft.com/office/drawing/2014/main" val="1804849163"/>
                    </a:ext>
                  </a:extLst>
                </a:gridCol>
                <a:gridCol w="2736454">
                  <a:extLst>
                    <a:ext uri="{9D8B030D-6E8A-4147-A177-3AD203B41FA5}">
                      <a16:colId xmlns:a16="http://schemas.microsoft.com/office/drawing/2014/main" val="2660399210"/>
                    </a:ext>
                  </a:extLst>
                </a:gridCol>
              </a:tblGrid>
              <a:tr h="370840">
                <a:tc>
                  <a:txBody>
                    <a:bodyPr/>
                    <a:lstStyle/>
                    <a:p>
                      <a:r>
                        <a:rPr lang="en-GB" dirty="0"/>
                        <a:t>When</a:t>
                      </a:r>
                    </a:p>
                  </a:txBody>
                  <a:tcPr/>
                </a:tc>
                <a:tc>
                  <a:txBody>
                    <a:bodyPr/>
                    <a:lstStyle/>
                    <a:p>
                      <a:r>
                        <a:rPr lang="en-GB" dirty="0"/>
                        <a:t>English</a:t>
                      </a:r>
                    </a:p>
                  </a:txBody>
                  <a:tcPr/>
                </a:tc>
                <a:tc>
                  <a:txBody>
                    <a:bodyPr/>
                    <a:lstStyle/>
                    <a:p>
                      <a:r>
                        <a:rPr lang="en-GB" dirty="0"/>
                        <a:t>Maths</a:t>
                      </a:r>
                    </a:p>
                  </a:txBody>
                  <a:tcPr/>
                </a:tc>
                <a:extLst>
                  <a:ext uri="{0D108BD9-81ED-4DB2-BD59-A6C34878D82A}">
                    <a16:rowId xmlns:a16="http://schemas.microsoft.com/office/drawing/2014/main" val="1842457122"/>
                  </a:ext>
                </a:extLst>
              </a:tr>
              <a:tr h="370840">
                <a:tc>
                  <a:txBody>
                    <a:bodyPr/>
                    <a:lstStyle/>
                    <a:p>
                      <a:r>
                        <a:rPr lang="en-GB" dirty="0"/>
                        <a:t>Autumn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Traditional Tales </a:t>
                      </a:r>
                      <a:r>
                        <a:rPr lang="en-GB" baseline="0" dirty="0"/>
                        <a:t>– Different perspectives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Climate change </a:t>
                      </a:r>
                      <a:r>
                        <a:rPr lang="en-GB" baseline="0" dirty="0"/>
                        <a:t>– Persuasive Writing </a:t>
                      </a:r>
                      <a:r>
                        <a:rPr lang="en-GB" b="1" baseline="0" dirty="0"/>
                        <a:t>Street Child </a:t>
                      </a:r>
                      <a:r>
                        <a:rPr lang="en-GB" baseline="0" dirty="0"/>
                        <a:t>– Narrative</a:t>
                      </a:r>
                      <a:endParaRPr lang="en-GB" dirty="0"/>
                    </a:p>
                  </a:txBody>
                  <a:tcPr/>
                </a:tc>
                <a:tc>
                  <a:txBody>
                    <a:bodyPr/>
                    <a:lstStyle/>
                    <a:p>
                      <a:r>
                        <a:rPr lang="en-GB" dirty="0"/>
                        <a:t>Decimal</a:t>
                      </a:r>
                      <a:r>
                        <a:rPr lang="en-GB" baseline="0" dirty="0"/>
                        <a:t> fractions</a:t>
                      </a:r>
                    </a:p>
                    <a:p>
                      <a:r>
                        <a:rPr lang="en-GB" baseline="0" dirty="0"/>
                        <a:t>Money</a:t>
                      </a:r>
                    </a:p>
                    <a:p>
                      <a:r>
                        <a:rPr lang="en-GB" baseline="0" dirty="0"/>
                        <a:t>Place Value to 1,000,000</a:t>
                      </a:r>
                    </a:p>
                    <a:p>
                      <a:r>
                        <a:rPr lang="en-GB" baseline="0" dirty="0"/>
                        <a:t>Negative numbers</a:t>
                      </a:r>
                    </a:p>
                    <a:p>
                      <a:r>
                        <a:rPr lang="en-GB" baseline="0" dirty="0"/>
                        <a:t>Short multiplication and division</a:t>
                      </a:r>
                      <a:endParaRPr lang="en-GB" dirty="0"/>
                    </a:p>
                  </a:txBody>
                  <a:tcPr/>
                </a:tc>
                <a:extLst>
                  <a:ext uri="{0D108BD9-81ED-4DB2-BD59-A6C34878D82A}">
                    <a16:rowId xmlns:a16="http://schemas.microsoft.com/office/drawing/2014/main" val="568608462"/>
                  </a:ext>
                </a:extLst>
              </a:tr>
              <a:tr h="370840">
                <a:tc>
                  <a:txBody>
                    <a:bodyPr/>
                    <a:lstStyle/>
                    <a:p>
                      <a:r>
                        <a:rPr lang="en-GB" dirty="0"/>
                        <a:t>Spring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Street Child </a:t>
                      </a:r>
                      <a:r>
                        <a:rPr lang="en-GB" baseline="0" dirty="0"/>
                        <a:t>– Diary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Space </a:t>
                      </a:r>
                      <a:r>
                        <a:rPr lang="en-GB" baseline="0" dirty="0"/>
                        <a:t>– Setting Description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Cosmic </a:t>
                      </a:r>
                      <a:r>
                        <a:rPr lang="en-GB" baseline="0" dirty="0"/>
                        <a:t>–  Narrative</a:t>
                      </a:r>
                    </a:p>
                  </a:txBody>
                  <a:tcPr/>
                </a:tc>
                <a:tc>
                  <a:txBody>
                    <a:bodyPr/>
                    <a:lstStyle/>
                    <a:p>
                      <a:r>
                        <a:rPr lang="en-GB" dirty="0"/>
                        <a:t>Area and scaling</a:t>
                      </a:r>
                    </a:p>
                    <a:p>
                      <a:r>
                        <a:rPr lang="en-GB" dirty="0"/>
                        <a:t>Calculating</a:t>
                      </a:r>
                      <a:r>
                        <a:rPr lang="en-GB" baseline="0" dirty="0"/>
                        <a:t> with decimals</a:t>
                      </a:r>
                    </a:p>
                    <a:p>
                      <a:r>
                        <a:rPr lang="en-GB" baseline="0" dirty="0"/>
                        <a:t>Factors, multiples and primes</a:t>
                      </a:r>
                    </a:p>
                  </a:txBody>
                  <a:tcPr/>
                </a:tc>
                <a:extLst>
                  <a:ext uri="{0D108BD9-81ED-4DB2-BD59-A6C34878D82A}">
                    <a16:rowId xmlns:a16="http://schemas.microsoft.com/office/drawing/2014/main" val="917015107"/>
                  </a:ext>
                </a:extLst>
              </a:tr>
              <a:tr h="370840">
                <a:tc>
                  <a:txBody>
                    <a:bodyPr/>
                    <a:lstStyle/>
                    <a:p>
                      <a:r>
                        <a:rPr lang="en-GB" dirty="0"/>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Poetry</a:t>
                      </a:r>
                      <a:r>
                        <a:rPr lang="en-GB" dirty="0"/>
                        <a:t> – Learning poetry by heart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Scientists</a:t>
                      </a:r>
                      <a:r>
                        <a:rPr lang="en-GB" baseline="0" dirty="0"/>
                        <a:t> – Biographies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Just So stories </a:t>
                      </a:r>
                      <a:r>
                        <a:rPr lang="en-GB" baseline="0" dirty="0"/>
                        <a:t>– African Myths</a:t>
                      </a:r>
                      <a:endParaRPr lang="en-GB" dirty="0"/>
                    </a:p>
                  </a:txBody>
                  <a:tcPr/>
                </a:tc>
                <a:tc>
                  <a:txBody>
                    <a:bodyPr/>
                    <a:lstStyle/>
                    <a:p>
                      <a:r>
                        <a:rPr lang="en-GB" dirty="0"/>
                        <a:t>Fractions</a:t>
                      </a:r>
                    </a:p>
                    <a:p>
                      <a:r>
                        <a:rPr lang="en-GB" dirty="0"/>
                        <a:t>Converting units</a:t>
                      </a:r>
                    </a:p>
                    <a:p>
                      <a:r>
                        <a:rPr lang="en-GB" dirty="0"/>
                        <a:t>Angles</a:t>
                      </a:r>
                    </a:p>
                  </a:txBody>
                  <a:tcPr/>
                </a:tc>
                <a:extLst>
                  <a:ext uri="{0D108BD9-81ED-4DB2-BD59-A6C34878D82A}">
                    <a16:rowId xmlns:a16="http://schemas.microsoft.com/office/drawing/2014/main" val="472947537"/>
                  </a:ext>
                </a:extLst>
              </a:tr>
            </a:tbl>
          </a:graphicData>
        </a:graphic>
      </p:graphicFrame>
      <p:pic>
        <p:nvPicPr>
          <p:cNvPr id="12" name="Picture 6" descr="6819858446_f69c2caa52_b[1]"/>
          <p:cNvPicPr>
            <a:picLocks noChangeAspect="1" noChangeArrowheads="1"/>
          </p:cNvPicPr>
          <p:nvPr/>
        </p:nvPicPr>
        <p:blipFill>
          <a:blip r:embed="rId2">
            <a:extLst>
              <a:ext uri="{28A0092B-C50C-407E-A947-70E740481C1C}">
                <a14:useLocalDpi xmlns:a14="http://schemas.microsoft.com/office/drawing/2010/main" val="0"/>
              </a:ext>
            </a:extLst>
          </a:blip>
          <a:srcRect l="17245" r="17245"/>
          <a:stretch>
            <a:fillRect/>
          </a:stretch>
        </p:blipFill>
        <p:spPr bwMode="auto">
          <a:xfrm>
            <a:off x="3558822" y="5054799"/>
            <a:ext cx="958850" cy="9747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3" name="Picture 12" descr="x[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8270" y="5141318"/>
            <a:ext cx="1052597" cy="801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7723" y="4976729"/>
            <a:ext cx="724521" cy="11308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5" name="Picture 4" descr="weltall[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49210" y="5162582"/>
            <a:ext cx="893763" cy="893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98993" y="5054799"/>
            <a:ext cx="773613" cy="1174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7" name="Picture 6" descr="poems_to_learn_by_heart[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7344" y="5054799"/>
            <a:ext cx="756590" cy="1174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8"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01460" y="5382617"/>
            <a:ext cx="929127" cy="6469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9" name="Picture 8" descr="41JJPGDJB9L[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55907" y="5080032"/>
            <a:ext cx="736588" cy="12080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16097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Topics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26303390"/>
              </p:ext>
            </p:extLst>
          </p:nvPr>
        </p:nvGraphicFramePr>
        <p:xfrm>
          <a:off x="4480530" y="1957200"/>
          <a:ext cx="6301496" cy="2926080"/>
        </p:xfrm>
        <a:graphic>
          <a:graphicData uri="http://schemas.openxmlformats.org/drawingml/2006/table">
            <a:tbl>
              <a:tblPr firstRow="1" bandRow="1">
                <a:tableStyleId>{5C22544A-7EE6-4342-B048-85BDC9FD1C3A}</a:tableStyleId>
              </a:tblPr>
              <a:tblGrid>
                <a:gridCol w="3189905">
                  <a:extLst>
                    <a:ext uri="{9D8B030D-6E8A-4147-A177-3AD203B41FA5}">
                      <a16:colId xmlns:a16="http://schemas.microsoft.com/office/drawing/2014/main" val="1763444166"/>
                    </a:ext>
                  </a:extLst>
                </a:gridCol>
                <a:gridCol w="3111591">
                  <a:extLst>
                    <a:ext uri="{9D8B030D-6E8A-4147-A177-3AD203B41FA5}">
                      <a16:colId xmlns:a16="http://schemas.microsoft.com/office/drawing/2014/main" val="3709299205"/>
                    </a:ext>
                  </a:extLst>
                </a:gridCol>
              </a:tblGrid>
              <a:tr h="353407">
                <a:tc>
                  <a:txBody>
                    <a:bodyPr/>
                    <a:lstStyle/>
                    <a:p>
                      <a:r>
                        <a:rPr lang="en-GB" dirty="0"/>
                        <a:t>Topic</a:t>
                      </a:r>
                    </a:p>
                  </a:txBody>
                  <a:tcPr/>
                </a:tc>
                <a:tc>
                  <a:txBody>
                    <a:bodyPr/>
                    <a:lstStyle/>
                    <a:p>
                      <a:r>
                        <a:rPr lang="en-GB" dirty="0"/>
                        <a:t>Subject</a:t>
                      </a:r>
                    </a:p>
                  </a:txBody>
                  <a:tcPr/>
                </a:tc>
                <a:extLst>
                  <a:ext uri="{0D108BD9-81ED-4DB2-BD59-A6C34878D82A}">
                    <a16:rowId xmlns:a16="http://schemas.microsoft.com/office/drawing/2014/main" val="3802391027"/>
                  </a:ext>
                </a:extLst>
              </a:tr>
              <a:tr h="370840">
                <a:tc>
                  <a:txBody>
                    <a:bodyPr/>
                    <a:lstStyle/>
                    <a:p>
                      <a:r>
                        <a:rPr lang="en-GB" baseline="0" dirty="0"/>
                        <a:t>Our Climate, Our Future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Geography</a:t>
                      </a:r>
                      <a:r>
                        <a:rPr lang="en-GB" baseline="0" dirty="0"/>
                        <a:t> – Climate change</a:t>
                      </a:r>
                    </a:p>
                    <a:p>
                      <a:endParaRPr lang="en-GB" dirty="0"/>
                    </a:p>
                  </a:txBody>
                  <a:tcPr/>
                </a:tc>
                <a:extLst>
                  <a:ext uri="{0D108BD9-81ED-4DB2-BD59-A6C34878D82A}">
                    <a16:rowId xmlns:a16="http://schemas.microsoft.com/office/drawing/2014/main" val="2490109657"/>
                  </a:ext>
                </a:extLst>
              </a:tr>
              <a:tr h="370840">
                <a:tc>
                  <a:txBody>
                    <a:bodyPr/>
                    <a:lstStyle/>
                    <a:p>
                      <a:r>
                        <a:rPr lang="en-GB" dirty="0"/>
                        <a:t>Top Hats and Chimney Sweeps</a:t>
                      </a:r>
                    </a:p>
                    <a:p>
                      <a:endParaRPr lang="en-GB" dirty="0"/>
                    </a:p>
                  </a:txBody>
                  <a:tcPr/>
                </a:tc>
                <a:tc>
                  <a:txBody>
                    <a:bodyPr/>
                    <a:lstStyle/>
                    <a:p>
                      <a:r>
                        <a:rPr lang="en-GB" dirty="0"/>
                        <a:t>History – Victorians</a:t>
                      </a:r>
                    </a:p>
                  </a:txBody>
                  <a:tcPr/>
                </a:tc>
                <a:extLst>
                  <a:ext uri="{0D108BD9-81ED-4DB2-BD59-A6C34878D82A}">
                    <a16:rowId xmlns:a16="http://schemas.microsoft.com/office/drawing/2014/main" val="183842253"/>
                  </a:ext>
                </a:extLst>
              </a:tr>
              <a:tr h="370840">
                <a:tc>
                  <a:txBody>
                    <a:bodyPr/>
                    <a:lstStyle/>
                    <a:p>
                      <a:r>
                        <a:rPr lang="en-GB" dirty="0"/>
                        <a:t>Sailing the Waves</a:t>
                      </a:r>
                    </a:p>
                    <a:p>
                      <a:endParaRPr lang="en-GB" dirty="0"/>
                    </a:p>
                  </a:txBody>
                  <a:tcPr/>
                </a:tc>
                <a:tc>
                  <a:txBody>
                    <a:bodyPr/>
                    <a:lstStyle/>
                    <a:p>
                      <a:r>
                        <a:rPr lang="en-GB" dirty="0"/>
                        <a:t>History &amp; Geography – The Titanic</a:t>
                      </a:r>
                    </a:p>
                  </a:txBody>
                  <a:tcPr/>
                </a:tc>
                <a:extLst>
                  <a:ext uri="{0D108BD9-81ED-4DB2-BD59-A6C34878D82A}">
                    <a16:rowId xmlns:a16="http://schemas.microsoft.com/office/drawing/2014/main" val="4283973367"/>
                  </a:ext>
                </a:extLst>
              </a:tr>
              <a:tr h="370840">
                <a:tc>
                  <a:txBody>
                    <a:bodyPr/>
                    <a:lstStyle/>
                    <a:p>
                      <a:r>
                        <a:rPr lang="en-GB" dirty="0"/>
                        <a:t>V for Victory</a:t>
                      </a:r>
                    </a:p>
                  </a:txBody>
                  <a:tcPr/>
                </a:tc>
                <a:tc>
                  <a:txBody>
                    <a:bodyPr/>
                    <a:lstStyle/>
                    <a:p>
                      <a:r>
                        <a:rPr lang="en-GB" dirty="0"/>
                        <a:t>History – World</a:t>
                      </a:r>
                      <a:r>
                        <a:rPr lang="en-GB" baseline="0" dirty="0"/>
                        <a:t> War Two</a:t>
                      </a:r>
                    </a:p>
                    <a:p>
                      <a:endParaRPr lang="en-GB" dirty="0"/>
                    </a:p>
                  </a:txBody>
                  <a:tcPr/>
                </a:tc>
                <a:extLst>
                  <a:ext uri="{0D108BD9-81ED-4DB2-BD59-A6C34878D82A}">
                    <a16:rowId xmlns:a16="http://schemas.microsoft.com/office/drawing/2014/main" val="3426463638"/>
                  </a:ext>
                </a:extLst>
              </a:tr>
            </a:tbl>
          </a:graphicData>
        </a:graphic>
      </p:graphicFrame>
    </p:spTree>
    <p:extLst>
      <p:ext uri="{BB962C8B-B14F-4D97-AF65-F5344CB8AC3E}">
        <p14:creationId xmlns:p14="http://schemas.microsoft.com/office/powerpoint/2010/main" val="3320039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5 Subject Overviews</a:t>
            </a:r>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l="-100" t="-327" r="1083" b="327"/>
          <a:stretch/>
        </p:blipFill>
        <p:spPr>
          <a:xfrm>
            <a:off x="3429122" y="725964"/>
            <a:ext cx="8721848" cy="5375897"/>
          </a:xfrm>
        </p:spPr>
      </p:pic>
    </p:spTree>
    <p:extLst>
      <p:ext uri="{BB962C8B-B14F-4D97-AF65-F5344CB8AC3E}">
        <p14:creationId xmlns:p14="http://schemas.microsoft.com/office/powerpoint/2010/main" val="3324801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Enrichment – trips, workshops and special days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14914723"/>
              </p:ext>
            </p:extLst>
          </p:nvPr>
        </p:nvGraphicFramePr>
        <p:xfrm>
          <a:off x="4348207" y="66022"/>
          <a:ext cx="6611309" cy="6754965"/>
        </p:xfrm>
        <a:graphic>
          <a:graphicData uri="http://schemas.openxmlformats.org/drawingml/2006/table">
            <a:tbl>
              <a:tblPr firstRow="1" bandRow="1">
                <a:tableStyleId>{5C22544A-7EE6-4342-B048-85BDC9FD1C3A}</a:tableStyleId>
              </a:tblPr>
              <a:tblGrid>
                <a:gridCol w="1453830">
                  <a:extLst>
                    <a:ext uri="{9D8B030D-6E8A-4147-A177-3AD203B41FA5}">
                      <a16:colId xmlns:a16="http://schemas.microsoft.com/office/drawing/2014/main" val="3382045787"/>
                    </a:ext>
                  </a:extLst>
                </a:gridCol>
                <a:gridCol w="5157479">
                  <a:extLst>
                    <a:ext uri="{9D8B030D-6E8A-4147-A177-3AD203B41FA5}">
                      <a16:colId xmlns:a16="http://schemas.microsoft.com/office/drawing/2014/main" val="1700859938"/>
                    </a:ext>
                  </a:extLst>
                </a:gridCol>
              </a:tblGrid>
              <a:tr h="321665">
                <a:tc>
                  <a:txBody>
                    <a:bodyPr/>
                    <a:lstStyle/>
                    <a:p>
                      <a:r>
                        <a:rPr lang="en-GB" sz="1500" dirty="0"/>
                        <a:t>Autumn</a:t>
                      </a:r>
                    </a:p>
                  </a:txBody>
                  <a:tcPr/>
                </a:tc>
                <a:tc>
                  <a:txBody>
                    <a:bodyPr/>
                    <a:lstStyle/>
                    <a:p>
                      <a:r>
                        <a:rPr lang="en-GB" sz="1500" dirty="0"/>
                        <a:t>Activity</a:t>
                      </a:r>
                    </a:p>
                  </a:txBody>
                  <a:tcPr/>
                </a:tc>
                <a:extLst>
                  <a:ext uri="{0D108BD9-81ED-4DB2-BD59-A6C34878D82A}">
                    <a16:rowId xmlns:a16="http://schemas.microsoft.com/office/drawing/2014/main" val="2766821331"/>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Harvest Festival</a:t>
                      </a:r>
                    </a:p>
                  </a:txBody>
                  <a:tcPr/>
                </a:tc>
                <a:extLst>
                  <a:ext uri="{0D108BD9-81ED-4DB2-BD59-A6C34878D82A}">
                    <a16:rowId xmlns:a16="http://schemas.microsoft.com/office/drawing/2014/main" val="200853752"/>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Eco VR Workshop (Topic</a:t>
                      </a:r>
                      <a:r>
                        <a:rPr lang="en-GB" sz="1500" baseline="0" dirty="0">
                          <a:solidFill>
                            <a:schemeClr val="tx1"/>
                          </a:solidFill>
                        </a:rPr>
                        <a:t> – Our Climate, Our Future)</a:t>
                      </a:r>
                      <a:endParaRPr lang="en-GB" sz="1500" dirty="0">
                        <a:solidFill>
                          <a:schemeClr val="tx1"/>
                        </a:solidFill>
                      </a:endParaRPr>
                    </a:p>
                  </a:txBody>
                  <a:tcPr/>
                </a:tc>
                <a:extLst>
                  <a:ext uri="{0D108BD9-81ED-4DB2-BD59-A6C34878D82A}">
                    <a16:rowId xmlns:a16="http://schemas.microsoft.com/office/drawing/2014/main" val="475501934"/>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STEM Workshop</a:t>
                      </a:r>
                      <a:r>
                        <a:rPr lang="en-GB" sz="1500" baseline="0" dirty="0">
                          <a:solidFill>
                            <a:schemeClr val="tx1"/>
                          </a:solidFill>
                        </a:rPr>
                        <a:t> (Science – Pulleys and Levers)</a:t>
                      </a:r>
                      <a:endParaRPr lang="en-GB" sz="1500" dirty="0">
                        <a:solidFill>
                          <a:schemeClr val="tx1"/>
                        </a:solidFill>
                      </a:endParaRPr>
                    </a:p>
                  </a:txBody>
                  <a:tcPr/>
                </a:tc>
                <a:extLst>
                  <a:ext uri="{0D108BD9-81ED-4DB2-BD59-A6C34878D82A}">
                    <a16:rowId xmlns:a16="http://schemas.microsoft.com/office/drawing/2014/main" val="126938035"/>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Show Racism the Red Card Day</a:t>
                      </a:r>
                    </a:p>
                  </a:txBody>
                  <a:tcPr/>
                </a:tc>
                <a:extLst>
                  <a:ext uri="{0D108BD9-81ED-4DB2-BD59-A6C34878D82A}">
                    <a16:rowId xmlns:a16="http://schemas.microsoft.com/office/drawing/2014/main" val="884141506"/>
                  </a:ext>
                </a:extLst>
              </a:tr>
              <a:tr h="321665">
                <a:tc>
                  <a:txBody>
                    <a:bodyPr/>
                    <a:lstStyle/>
                    <a:p>
                      <a:r>
                        <a:rPr lang="en-GB" sz="1500" dirty="0">
                          <a:solidFill>
                            <a:schemeClr val="tx1"/>
                          </a:solidFill>
                        </a:rPr>
                        <a:t>Autumn</a:t>
                      </a:r>
                    </a:p>
                  </a:txBody>
                  <a:tcPr/>
                </a:tc>
                <a:tc>
                  <a:txBody>
                    <a:bodyPr/>
                    <a:lstStyle/>
                    <a:p>
                      <a:r>
                        <a:rPr lang="en-US" sz="1500" kern="1200" dirty="0">
                          <a:solidFill>
                            <a:schemeClr val="tx1"/>
                          </a:solidFill>
                          <a:effectLst/>
                          <a:latin typeface="+mn-lt"/>
                          <a:ea typeface="+mn-ea"/>
                          <a:cs typeface="+mn-cs"/>
                        </a:rPr>
                        <a:t>Victorian Day (History – The Victorians)</a:t>
                      </a:r>
                    </a:p>
                  </a:txBody>
                  <a:tcPr/>
                </a:tc>
                <a:extLst>
                  <a:ext uri="{0D108BD9-81ED-4DB2-BD59-A6C34878D82A}">
                    <a16:rowId xmlns:a16="http://schemas.microsoft.com/office/drawing/2014/main" val="1886648633"/>
                  </a:ext>
                </a:extLst>
              </a:tr>
              <a:tr h="321665">
                <a:tc>
                  <a:txBody>
                    <a:bodyPr/>
                    <a:lstStyle/>
                    <a:p>
                      <a:r>
                        <a:rPr lang="en-GB" sz="1500" dirty="0">
                          <a:solidFill>
                            <a:schemeClr val="tx1"/>
                          </a:solidFill>
                        </a:rPr>
                        <a:t>Autumn </a:t>
                      </a:r>
                    </a:p>
                  </a:txBody>
                  <a:tcPr/>
                </a:tc>
                <a:tc>
                  <a:txBody>
                    <a:bodyPr/>
                    <a:lstStyle/>
                    <a:p>
                      <a:r>
                        <a:rPr lang="en-US" sz="1500" kern="1200" dirty="0">
                          <a:solidFill>
                            <a:schemeClr val="tx1"/>
                          </a:solidFill>
                          <a:effectLst/>
                          <a:latin typeface="+mn-lt"/>
                          <a:ea typeface="+mn-ea"/>
                          <a:cs typeface="+mn-cs"/>
                        </a:rPr>
                        <a:t>Anti-bullying week</a:t>
                      </a:r>
                    </a:p>
                  </a:txBody>
                  <a:tcPr/>
                </a:tc>
                <a:extLst>
                  <a:ext uri="{0D108BD9-81ED-4DB2-BD59-A6C34878D82A}">
                    <a16:rowId xmlns:a16="http://schemas.microsoft.com/office/drawing/2014/main" val="2785878882"/>
                  </a:ext>
                </a:extLst>
              </a:tr>
              <a:tr h="321665">
                <a:tc>
                  <a:txBody>
                    <a:bodyPr/>
                    <a:lstStyle/>
                    <a:p>
                      <a:r>
                        <a:rPr lang="en-US" sz="1500" dirty="0">
                          <a:solidFill>
                            <a:schemeClr val="tx1"/>
                          </a:solidFill>
                        </a:rPr>
                        <a:t>Spring	</a:t>
                      </a:r>
                      <a:endParaRPr lang="en-GB" sz="1500" dirty="0">
                        <a:solidFill>
                          <a:schemeClr val="tx1"/>
                        </a:solidFill>
                      </a:endParaRPr>
                    </a:p>
                  </a:txBody>
                  <a:tcPr/>
                </a:tc>
                <a:tc>
                  <a:txBody>
                    <a:bodyPr/>
                    <a:lstStyle/>
                    <a:p>
                      <a:r>
                        <a:rPr lang="en-US" sz="1500" dirty="0">
                          <a:solidFill>
                            <a:schemeClr val="tx1"/>
                          </a:solidFill>
                        </a:rPr>
                        <a:t>Winchester Science Museum (Science—Space)</a:t>
                      </a:r>
                    </a:p>
                  </a:txBody>
                  <a:tcPr/>
                </a:tc>
                <a:extLst>
                  <a:ext uri="{0D108BD9-81ED-4DB2-BD59-A6C34878D82A}">
                    <a16:rowId xmlns:a16="http://schemas.microsoft.com/office/drawing/2014/main" val="1708994726"/>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Safer Internet Day</a:t>
                      </a:r>
                    </a:p>
                  </a:txBody>
                  <a:tcPr/>
                </a:tc>
                <a:extLst>
                  <a:ext uri="{0D108BD9-81ED-4DB2-BD59-A6C34878D82A}">
                    <a16:rowId xmlns:a16="http://schemas.microsoft.com/office/drawing/2014/main" val="3372214976"/>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Children Mental Wellbeing Week</a:t>
                      </a:r>
                    </a:p>
                  </a:txBody>
                  <a:tcPr/>
                </a:tc>
                <a:extLst>
                  <a:ext uri="{0D108BD9-81ED-4DB2-BD59-A6C34878D82A}">
                    <a16:rowId xmlns:a16="http://schemas.microsoft.com/office/drawing/2014/main" val="19301773"/>
                  </a:ext>
                </a:extLst>
              </a:tr>
              <a:tr h="321665">
                <a:tc>
                  <a:txBody>
                    <a:bodyPr/>
                    <a:lstStyle/>
                    <a:p>
                      <a:r>
                        <a:rPr lang="en-GB" sz="1500" dirty="0">
                          <a:solidFill>
                            <a:schemeClr val="tx1"/>
                          </a:solidFill>
                        </a:rPr>
                        <a:t>Spring</a:t>
                      </a:r>
                      <a:r>
                        <a:rPr lang="en-GB" sz="1500" baseline="0" dirty="0">
                          <a:solidFill>
                            <a:schemeClr val="tx1"/>
                          </a:solidFill>
                        </a:rPr>
                        <a:t> </a:t>
                      </a:r>
                      <a:endParaRPr lang="en-GB" sz="1500" dirty="0">
                        <a:solidFill>
                          <a:schemeClr val="tx1"/>
                        </a:solidFill>
                      </a:endParaRPr>
                    </a:p>
                  </a:txBody>
                  <a:tcPr/>
                </a:tc>
                <a:tc>
                  <a:txBody>
                    <a:bodyPr/>
                    <a:lstStyle/>
                    <a:p>
                      <a:r>
                        <a:rPr lang="en-GB" sz="1500" dirty="0">
                          <a:solidFill>
                            <a:schemeClr val="tx1"/>
                          </a:solidFill>
                        </a:rPr>
                        <a:t>World</a:t>
                      </a:r>
                      <a:r>
                        <a:rPr lang="en-GB" sz="1500" baseline="0" dirty="0">
                          <a:solidFill>
                            <a:schemeClr val="tx1"/>
                          </a:solidFill>
                        </a:rPr>
                        <a:t> Book Day</a:t>
                      </a:r>
                      <a:endParaRPr lang="en-GB" sz="1500" dirty="0">
                        <a:solidFill>
                          <a:schemeClr val="tx1"/>
                        </a:solidFill>
                      </a:endParaRPr>
                    </a:p>
                  </a:txBody>
                  <a:tcPr/>
                </a:tc>
                <a:extLst>
                  <a:ext uri="{0D108BD9-81ED-4DB2-BD59-A6C34878D82A}">
                    <a16:rowId xmlns:a16="http://schemas.microsoft.com/office/drawing/2014/main" val="415785435"/>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City Life Church or St Cuthbert’s</a:t>
                      </a:r>
                      <a:r>
                        <a:rPr lang="en-GB" sz="1500" baseline="0" dirty="0">
                          <a:solidFill>
                            <a:schemeClr val="tx1"/>
                          </a:solidFill>
                        </a:rPr>
                        <a:t> Church</a:t>
                      </a:r>
                      <a:r>
                        <a:rPr lang="en-GB" sz="1500" dirty="0">
                          <a:solidFill>
                            <a:schemeClr val="tx1"/>
                          </a:solidFill>
                        </a:rPr>
                        <a:t> (PSHE – community)</a:t>
                      </a:r>
                    </a:p>
                  </a:txBody>
                  <a:tcPr/>
                </a:tc>
                <a:extLst>
                  <a:ext uri="{0D108BD9-81ED-4DB2-BD59-A6C34878D82A}">
                    <a16:rowId xmlns:a16="http://schemas.microsoft.com/office/drawing/2014/main" val="2924022603"/>
                  </a:ext>
                </a:extLst>
              </a:tr>
              <a:tr h="321665">
                <a:tc>
                  <a:txBody>
                    <a:bodyPr/>
                    <a:lstStyle/>
                    <a:p>
                      <a:r>
                        <a:rPr lang="en-US" sz="1500" dirty="0">
                          <a:solidFill>
                            <a:schemeClr val="tx1"/>
                          </a:solidFill>
                        </a:rPr>
                        <a:t>Spring	</a:t>
                      </a:r>
                    </a:p>
                  </a:txBody>
                  <a:tcPr/>
                </a:tc>
                <a:tc>
                  <a:txBody>
                    <a:bodyPr/>
                    <a:lstStyle/>
                    <a:p>
                      <a:r>
                        <a:rPr lang="en-US" sz="1500" dirty="0">
                          <a:solidFill>
                            <a:schemeClr val="tx1"/>
                          </a:solidFill>
                        </a:rPr>
                        <a:t>SeaCity Museum (History—The Titanic)</a:t>
                      </a:r>
                    </a:p>
                  </a:txBody>
                  <a:tcPr/>
                </a:tc>
                <a:extLst>
                  <a:ext uri="{0D108BD9-81ED-4DB2-BD59-A6C34878D82A}">
                    <a16:rowId xmlns:a16="http://schemas.microsoft.com/office/drawing/2014/main" val="1911341363"/>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STEM week</a:t>
                      </a:r>
                    </a:p>
                  </a:txBody>
                  <a:tcPr/>
                </a:tc>
                <a:extLst>
                  <a:ext uri="{0D108BD9-81ED-4DB2-BD59-A6C34878D82A}">
                    <a16:rowId xmlns:a16="http://schemas.microsoft.com/office/drawing/2014/main" val="2568437971"/>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Times Table Rock Star Day</a:t>
                      </a:r>
                    </a:p>
                  </a:txBody>
                  <a:tcPr/>
                </a:tc>
                <a:extLst>
                  <a:ext uri="{0D108BD9-81ED-4DB2-BD59-A6C34878D82A}">
                    <a16:rowId xmlns:a16="http://schemas.microsoft.com/office/drawing/2014/main" val="3164171319"/>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Mental Health Week</a:t>
                      </a:r>
                    </a:p>
                  </a:txBody>
                  <a:tcPr/>
                </a:tc>
                <a:extLst>
                  <a:ext uri="{0D108BD9-81ED-4DB2-BD59-A6C34878D82A}">
                    <a16:rowId xmlns:a16="http://schemas.microsoft.com/office/drawing/2014/main" val="2227005778"/>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Arts Week</a:t>
                      </a:r>
                    </a:p>
                  </a:txBody>
                  <a:tcPr/>
                </a:tc>
                <a:extLst>
                  <a:ext uri="{0D108BD9-81ED-4DB2-BD59-A6C34878D82A}">
                    <a16:rowId xmlns:a16="http://schemas.microsoft.com/office/drawing/2014/main" val="445321086"/>
                  </a:ext>
                </a:extLst>
              </a:tr>
              <a:tr h="321665">
                <a:tc>
                  <a:txBody>
                    <a:bodyPr/>
                    <a:lstStyle/>
                    <a:p>
                      <a:r>
                        <a:rPr lang="en-GB" sz="1500" dirty="0">
                          <a:solidFill>
                            <a:schemeClr val="tx1"/>
                          </a:solidFill>
                        </a:rPr>
                        <a:t>Summer</a:t>
                      </a:r>
                    </a:p>
                  </a:txBody>
                  <a:tcPr/>
                </a:tc>
                <a:tc>
                  <a:txBody>
                    <a:bodyPr/>
                    <a:lstStyle/>
                    <a:p>
                      <a:r>
                        <a:rPr lang="en-GB" sz="1500" dirty="0" err="1">
                          <a:solidFill>
                            <a:schemeClr val="tx1"/>
                          </a:solidFill>
                        </a:rPr>
                        <a:t>Caterlink</a:t>
                      </a:r>
                      <a:r>
                        <a:rPr lang="en-GB" sz="1500" baseline="0" dirty="0">
                          <a:solidFill>
                            <a:schemeClr val="tx1"/>
                          </a:solidFill>
                        </a:rPr>
                        <a:t> Biscuit Making Workshop</a:t>
                      </a:r>
                      <a:endParaRPr lang="en-GB" sz="1500" dirty="0">
                        <a:solidFill>
                          <a:schemeClr val="tx1"/>
                        </a:solidFill>
                      </a:endParaRPr>
                    </a:p>
                  </a:txBody>
                  <a:tcPr/>
                </a:tc>
                <a:extLst>
                  <a:ext uri="{0D108BD9-81ED-4DB2-BD59-A6C34878D82A}">
                    <a16:rowId xmlns:a16="http://schemas.microsoft.com/office/drawing/2014/main" val="2901032115"/>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D Day Museum</a:t>
                      </a:r>
                      <a:r>
                        <a:rPr lang="en-US" sz="1500" baseline="0" dirty="0">
                          <a:solidFill>
                            <a:schemeClr val="tx1"/>
                          </a:solidFill>
                        </a:rPr>
                        <a:t> </a:t>
                      </a:r>
                      <a:r>
                        <a:rPr lang="en-US" sz="1500" dirty="0">
                          <a:solidFill>
                            <a:schemeClr val="tx1"/>
                          </a:solidFill>
                        </a:rPr>
                        <a:t>(History—WWII)</a:t>
                      </a:r>
                    </a:p>
                  </a:txBody>
                  <a:tcPr/>
                </a:tc>
                <a:extLst>
                  <a:ext uri="{0D108BD9-81ED-4DB2-BD59-A6C34878D82A}">
                    <a16:rowId xmlns:a16="http://schemas.microsoft.com/office/drawing/2014/main" val="20634390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Bikeability</a:t>
                      </a:r>
                      <a:r>
                        <a:rPr lang="en-US" sz="1500" baseline="0" dirty="0">
                          <a:solidFill>
                            <a:schemeClr val="tx1"/>
                          </a:solidFill>
                        </a:rPr>
                        <a:t> (Bike safety)</a:t>
                      </a:r>
                      <a:endParaRPr lang="en-US" sz="1500" dirty="0">
                        <a:solidFill>
                          <a:schemeClr val="tx1"/>
                        </a:solidFill>
                      </a:endParaRPr>
                    </a:p>
                  </a:txBody>
                  <a:tcPr/>
                </a:tc>
                <a:extLst>
                  <a:ext uri="{0D108BD9-81ED-4DB2-BD59-A6C34878D82A}">
                    <a16:rowId xmlns:a16="http://schemas.microsoft.com/office/drawing/2014/main" val="103401569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School’s Diversity Day</a:t>
                      </a:r>
                    </a:p>
                  </a:txBody>
                  <a:tcPr/>
                </a:tc>
                <a:extLst>
                  <a:ext uri="{0D108BD9-81ED-4DB2-BD59-A6C34878D82A}">
                    <a16:rowId xmlns:a16="http://schemas.microsoft.com/office/drawing/2014/main" val="2283032745"/>
                  </a:ext>
                </a:extLst>
              </a:tr>
            </a:tbl>
          </a:graphicData>
        </a:graphic>
      </p:graphicFrame>
    </p:spTree>
    <p:extLst>
      <p:ext uri="{BB962C8B-B14F-4D97-AF65-F5344CB8AC3E}">
        <p14:creationId xmlns:p14="http://schemas.microsoft.com/office/powerpoint/2010/main" val="2930217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a:t>
            </a:r>
          </a:p>
        </p:txBody>
      </p:sp>
      <p:sp>
        <p:nvSpPr>
          <p:cNvPr id="4" name="Rounded Rectangle 3"/>
          <p:cNvSpPr/>
          <p:nvPr/>
        </p:nvSpPr>
        <p:spPr>
          <a:xfrm>
            <a:off x="6183713" y="537648"/>
            <a:ext cx="3749698" cy="14141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PE is on </a:t>
            </a:r>
            <a:r>
              <a:rPr lang="en-US" b="1" dirty="0">
                <a:solidFill>
                  <a:schemeClr val="bg1"/>
                </a:solidFill>
              </a:rPr>
              <a:t>Wednesday</a:t>
            </a:r>
            <a:r>
              <a:rPr lang="en-US" dirty="0">
                <a:solidFill>
                  <a:schemeClr val="bg1"/>
                </a:solidFill>
              </a:rPr>
              <a:t> and </a:t>
            </a:r>
            <a:r>
              <a:rPr lang="en-US" b="1" dirty="0">
                <a:solidFill>
                  <a:schemeClr val="bg1"/>
                </a:solidFill>
              </a:rPr>
              <a:t>Thursday</a:t>
            </a:r>
            <a:r>
              <a:rPr lang="en-US" dirty="0">
                <a:solidFill>
                  <a:schemeClr val="bg1"/>
                </a:solidFill>
              </a:rPr>
              <a:t>. </a:t>
            </a:r>
          </a:p>
          <a:p>
            <a:r>
              <a:rPr lang="en-US" dirty="0">
                <a:solidFill>
                  <a:schemeClr val="bg1"/>
                </a:solidFill>
              </a:rPr>
              <a:t>Please arrive at school in your PE kit and remain in this for the day.</a:t>
            </a:r>
          </a:p>
          <a:p>
            <a:r>
              <a:rPr lang="en-US" b="1" dirty="0">
                <a:solidFill>
                  <a:schemeClr val="bg1"/>
                </a:solidFill>
              </a:rPr>
              <a:t>Wednesday is Indoor  PE day.</a:t>
            </a:r>
          </a:p>
          <a:p>
            <a:r>
              <a:rPr lang="en-US" b="1" dirty="0">
                <a:solidFill>
                  <a:schemeClr val="bg1"/>
                </a:solidFill>
              </a:rPr>
              <a:t>Thursday is Outdoor PE day. </a:t>
            </a:r>
          </a:p>
        </p:txBody>
      </p:sp>
      <p:sp>
        <p:nvSpPr>
          <p:cNvPr id="5" name="Rounded Rectangle 4"/>
          <p:cNvSpPr/>
          <p:nvPr/>
        </p:nvSpPr>
        <p:spPr>
          <a:xfrm>
            <a:off x="3801371" y="4994437"/>
            <a:ext cx="7888477" cy="14611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sz="1500" dirty="0"/>
            </a:br>
            <a:r>
              <a:rPr lang="en-US" sz="1500" dirty="0">
                <a:solidFill>
                  <a:schemeClr val="tx1"/>
                </a:solidFill>
              </a:rPr>
              <a:t>Please remember:</a:t>
            </a:r>
          </a:p>
          <a:p>
            <a:r>
              <a:rPr lang="en-US" sz="1500" dirty="0">
                <a:solidFill>
                  <a:schemeClr val="tx1"/>
                </a:solidFill>
              </a:rPr>
              <a:t>- No jewellery can be worn during PE sessions, this includes any earrings, even studs. If your child cannot remove their own stud earrings for these sessions, please do not send them into school wearing them on their PE days.</a:t>
            </a:r>
            <a:br>
              <a:rPr lang="en-US" sz="1500" dirty="0">
                <a:solidFill>
                  <a:schemeClr val="tx1"/>
                </a:solidFill>
              </a:rPr>
            </a:br>
            <a:r>
              <a:rPr lang="en-US" sz="1500" dirty="0">
                <a:solidFill>
                  <a:schemeClr val="tx1"/>
                </a:solidFill>
              </a:rPr>
              <a:t>-</a:t>
            </a:r>
            <a:r>
              <a:rPr lang="en-US" sz="1500">
                <a:solidFill>
                  <a:schemeClr val="tx1"/>
                </a:solidFill>
              </a:rPr>
              <a:t>Watches must </a:t>
            </a:r>
            <a:r>
              <a:rPr lang="en-US" sz="1500" dirty="0">
                <a:solidFill>
                  <a:schemeClr val="tx1"/>
                </a:solidFill>
              </a:rPr>
              <a:t>not be worn so we ask you not to send your child in with a watch on their PE days.</a:t>
            </a:r>
            <a:br>
              <a:rPr lang="en-US" sz="1500" dirty="0"/>
            </a:br>
            <a:endParaRPr lang="en-GB" sz="1500" dirty="0"/>
          </a:p>
        </p:txBody>
      </p:sp>
      <p:sp>
        <p:nvSpPr>
          <p:cNvPr id="7" name="Rounded Rectangle 6"/>
          <p:cNvSpPr/>
          <p:nvPr/>
        </p:nvSpPr>
        <p:spPr>
          <a:xfrm>
            <a:off x="7745609" y="2475123"/>
            <a:ext cx="4161326" cy="22547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solidFill>
                  <a:schemeClr val="bg1"/>
                </a:solidFill>
              </a:rPr>
              <a:t>Real Gym (Wednesday)</a:t>
            </a:r>
            <a:r>
              <a:rPr lang="en-US" dirty="0">
                <a:solidFill>
                  <a:schemeClr val="bg1"/>
                </a:solidFill>
              </a:rPr>
              <a:t>:</a:t>
            </a:r>
          </a:p>
          <a:p>
            <a:pPr marL="285750" indent="-285750">
              <a:buFontTx/>
              <a:buChar char="-"/>
            </a:pPr>
            <a:r>
              <a:rPr lang="en-US" dirty="0"/>
              <a:t>Black shorts, leggings or ‘skins’</a:t>
            </a:r>
          </a:p>
          <a:p>
            <a:pPr marL="285750" indent="-285750">
              <a:buFontTx/>
              <a:buChar char="-"/>
            </a:pPr>
            <a:r>
              <a:rPr lang="en-US" dirty="0"/>
              <a:t>White t-shirt</a:t>
            </a:r>
          </a:p>
          <a:p>
            <a:pPr marL="285750" indent="-285750">
              <a:buFontTx/>
              <a:buChar char="-"/>
            </a:pPr>
            <a:r>
              <a:rPr lang="en-US" dirty="0"/>
              <a:t>No shoes or socks</a:t>
            </a:r>
          </a:p>
          <a:p>
            <a:r>
              <a:rPr lang="en-US" dirty="0"/>
              <a:t>NO tracksuit bottoms or sweatshirt to be worn </a:t>
            </a:r>
            <a:r>
              <a:rPr lang="en-US" u="sng" dirty="0"/>
              <a:t>during</a:t>
            </a:r>
            <a:r>
              <a:rPr lang="en-US" dirty="0"/>
              <a:t> the lesson although they can be worn to school.</a:t>
            </a:r>
          </a:p>
        </p:txBody>
      </p:sp>
      <p:sp>
        <p:nvSpPr>
          <p:cNvPr id="10" name="Rounded Rectangle 9"/>
          <p:cNvSpPr/>
          <p:nvPr/>
        </p:nvSpPr>
        <p:spPr>
          <a:xfrm>
            <a:off x="3565501" y="2791105"/>
            <a:ext cx="4052305" cy="16227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t>outdoor </a:t>
            </a:r>
            <a:r>
              <a:rPr lang="en-US" b="1" dirty="0">
                <a:solidFill>
                  <a:schemeClr val="bg1"/>
                </a:solidFill>
              </a:rPr>
              <a:t>PE (Thursday)</a:t>
            </a:r>
            <a:r>
              <a:rPr lang="en-US" dirty="0">
                <a:solidFill>
                  <a:schemeClr val="bg1"/>
                </a:solidFill>
              </a:rPr>
              <a:t>:</a:t>
            </a:r>
          </a:p>
          <a:p>
            <a:pPr marL="285750" indent="-285750">
              <a:buFontTx/>
              <a:buChar char="-"/>
            </a:pPr>
            <a:r>
              <a:rPr lang="en-US" dirty="0"/>
              <a:t>Black shorts, leggings or ‘skins’</a:t>
            </a:r>
          </a:p>
          <a:p>
            <a:pPr marL="285750" indent="-285750">
              <a:buFontTx/>
              <a:buChar char="-"/>
            </a:pPr>
            <a:r>
              <a:rPr lang="en-US" dirty="0"/>
              <a:t>White t-shirt</a:t>
            </a:r>
          </a:p>
          <a:p>
            <a:pPr marL="285750" indent="-285750">
              <a:buFontTx/>
              <a:buChar char="-"/>
            </a:pPr>
            <a:r>
              <a:rPr lang="en-US" dirty="0"/>
              <a:t>Black tracksuit bottoms</a:t>
            </a:r>
          </a:p>
          <a:p>
            <a:pPr marL="285750" indent="-285750">
              <a:buFontTx/>
              <a:buChar char="-"/>
            </a:pPr>
            <a:r>
              <a:rPr lang="en-US" dirty="0"/>
              <a:t>Black jumper</a:t>
            </a:r>
          </a:p>
        </p:txBody>
      </p:sp>
      <p:pic>
        <p:nvPicPr>
          <p:cNvPr id="11" name="Picture 10"/>
          <p:cNvPicPr>
            <a:picLocks noChangeAspect="1"/>
          </p:cNvPicPr>
          <p:nvPr/>
        </p:nvPicPr>
        <p:blipFill rotWithShape="1">
          <a:blip r:embed="rId2"/>
          <a:srcRect l="11288" t="6260" r="6714" b="7152"/>
          <a:stretch/>
        </p:blipFill>
        <p:spPr>
          <a:xfrm>
            <a:off x="3565502" y="500200"/>
            <a:ext cx="2618211" cy="1953790"/>
          </a:xfrm>
          <a:prstGeom prst="rect">
            <a:avLst/>
          </a:prstGeom>
        </p:spPr>
      </p:pic>
      <p:pic>
        <p:nvPicPr>
          <p:cNvPr id="12" name="Content Placeholder 7"/>
          <p:cNvPicPr>
            <a:picLocks noChangeAspect="1"/>
          </p:cNvPicPr>
          <p:nvPr/>
        </p:nvPicPr>
        <p:blipFill>
          <a:blip r:embed="rId3"/>
          <a:stretch>
            <a:fillRect/>
          </a:stretch>
        </p:blipFill>
        <p:spPr>
          <a:xfrm>
            <a:off x="9980421" y="668585"/>
            <a:ext cx="1770522" cy="1345597"/>
          </a:xfrm>
          <a:prstGeom prst="rect">
            <a:avLst/>
          </a:prstGeom>
        </p:spPr>
      </p:pic>
    </p:spTree>
    <p:extLst>
      <p:ext uri="{BB962C8B-B14F-4D97-AF65-F5344CB8AC3E}">
        <p14:creationId xmlns:p14="http://schemas.microsoft.com/office/powerpoint/2010/main" val="735685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16068560"/>
              </p:ext>
            </p:extLst>
          </p:nvPr>
        </p:nvGraphicFramePr>
        <p:xfrm>
          <a:off x="3657600" y="436003"/>
          <a:ext cx="7802003" cy="5659120"/>
        </p:xfrm>
        <a:graphic>
          <a:graphicData uri="http://schemas.openxmlformats.org/drawingml/2006/table">
            <a:tbl>
              <a:tblPr firstRow="1" bandRow="1">
                <a:tableStyleId>{5C22544A-7EE6-4342-B048-85BDC9FD1C3A}</a:tableStyleId>
              </a:tblPr>
              <a:tblGrid>
                <a:gridCol w="2164299">
                  <a:extLst>
                    <a:ext uri="{9D8B030D-6E8A-4147-A177-3AD203B41FA5}">
                      <a16:colId xmlns:a16="http://schemas.microsoft.com/office/drawing/2014/main" val="2192036839"/>
                    </a:ext>
                  </a:extLst>
                </a:gridCol>
                <a:gridCol w="5637704">
                  <a:extLst>
                    <a:ext uri="{9D8B030D-6E8A-4147-A177-3AD203B41FA5}">
                      <a16:colId xmlns:a16="http://schemas.microsoft.com/office/drawing/2014/main" val="2973567434"/>
                    </a:ext>
                  </a:extLst>
                </a:gridCol>
              </a:tblGrid>
              <a:tr h="370840">
                <a:tc>
                  <a:txBody>
                    <a:bodyPr/>
                    <a:lstStyle/>
                    <a:p>
                      <a:r>
                        <a:rPr lang="en-GB" dirty="0"/>
                        <a:t>Activity</a:t>
                      </a:r>
                    </a:p>
                  </a:txBody>
                  <a:tcPr/>
                </a:tc>
                <a:tc>
                  <a:txBody>
                    <a:bodyPr/>
                    <a:lstStyle/>
                    <a:p>
                      <a:endParaRPr lang="en-GB" dirty="0"/>
                    </a:p>
                  </a:txBody>
                  <a:tcPr/>
                </a:tc>
                <a:extLst>
                  <a:ext uri="{0D108BD9-81ED-4DB2-BD59-A6C34878D82A}">
                    <a16:rowId xmlns:a16="http://schemas.microsoft.com/office/drawing/2014/main" val="2010137103"/>
                  </a:ext>
                </a:extLst>
              </a:tr>
              <a:tr h="370840">
                <a:tc>
                  <a:txBody>
                    <a:bodyPr/>
                    <a:lstStyle/>
                    <a:p>
                      <a:r>
                        <a:rPr lang="en-US" sz="1400" b="0" dirty="0"/>
                        <a:t>Daily reading</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Regular reading of a variety of genres is an integral part of the curriculum and develops a range of skills that children can utilise on a daily basis. We expect children to read regularly and aim for </a:t>
                      </a:r>
                      <a:r>
                        <a:rPr lang="en-US" sz="1400" b="1" dirty="0">
                          <a:solidFill>
                            <a:schemeClr val="tx1"/>
                          </a:solidFill>
                          <a:latin typeface="+mn-lt"/>
                        </a:rPr>
                        <a:t>at least 5 times a week</a:t>
                      </a:r>
                      <a:r>
                        <a:rPr lang="en-US" sz="1400" b="0" dirty="0">
                          <a:solidFill>
                            <a:schemeClr val="tx1"/>
                          </a:solidFill>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When your child finished a book, they can complete a quiz using Accelerated Reader</a:t>
                      </a:r>
                      <a:r>
                        <a:rPr lang="en-US" sz="1400" b="0" baseline="0" dirty="0">
                          <a:solidFill>
                            <a:schemeClr val="tx1"/>
                          </a:solidFill>
                          <a:latin typeface="+mn-lt"/>
                        </a:rPr>
                        <a:t> (</a:t>
                      </a:r>
                      <a:r>
                        <a:rPr lang="en-US" sz="1400" b="0" i="0" u="none" strike="noStrike" dirty="0">
                          <a:solidFill>
                            <a:schemeClr val="tx1"/>
                          </a:solidFill>
                          <a:effectLst/>
                          <a:latin typeface="+mn-lt"/>
                          <a:hlinkClick r:id="rId2"/>
                        </a:rPr>
                        <a:t>https://ukhosted105.renlearn.co.uk/6708094/</a:t>
                      </a:r>
                      <a:r>
                        <a:rPr lang="en-US" sz="1400" b="0" i="0" u="none" strike="noStrike" dirty="0">
                          <a:solidFill>
                            <a:schemeClr val="tx1"/>
                          </a:solidFill>
                          <a:effectLst/>
                          <a:latin typeface="+mn-lt"/>
                        </a:rPr>
                        <a:t>).  The quiz number can be found inside the front</a:t>
                      </a:r>
                      <a:r>
                        <a:rPr lang="en-US" sz="1400" b="0" i="0" u="none" strike="noStrike" baseline="0" dirty="0">
                          <a:solidFill>
                            <a:schemeClr val="tx1"/>
                          </a:solidFill>
                          <a:effectLst/>
                          <a:latin typeface="+mn-lt"/>
                        </a:rPr>
                        <a:t> cover of the book and may look like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Your child can also access a variety of eBooks which they can read independently or be read to them at: </a:t>
                      </a:r>
                      <a:r>
                        <a:rPr lang="en-US" sz="1400" b="0" i="0" dirty="0">
                          <a:solidFill>
                            <a:schemeClr val="tx1"/>
                          </a:solidFill>
                          <a:effectLst/>
                          <a:latin typeface="+mn-lt"/>
                          <a:hlinkClick r:id="rId3"/>
                        </a:rPr>
                        <a:t>https://www.myon.co.uk/login/</a:t>
                      </a:r>
                      <a:r>
                        <a:rPr lang="en-US" sz="1400" b="0" i="0" dirty="0">
                          <a:solidFill>
                            <a:schemeClr val="tx1"/>
                          </a:solidFill>
                          <a:effectLst/>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err="1">
                          <a:solidFill>
                            <a:schemeClr val="tx1"/>
                          </a:solidFill>
                          <a:effectLst/>
                          <a:latin typeface="+mn-lt"/>
                        </a:rPr>
                        <a:t>Myon</a:t>
                      </a:r>
                      <a:r>
                        <a:rPr lang="en-US" sz="1400" b="0" i="0" dirty="0">
                          <a:solidFill>
                            <a:schemeClr val="tx1"/>
                          </a:solidFill>
                          <a:effectLst/>
                          <a:latin typeface="+mn-lt"/>
                        </a:rPr>
                        <a:t> uses the same username and password as Accelerated Reader.</a:t>
                      </a:r>
                    </a:p>
                  </a:txBody>
                  <a:tcPr/>
                </a:tc>
                <a:extLst>
                  <a:ext uri="{0D108BD9-81ED-4DB2-BD59-A6C34878D82A}">
                    <a16:rowId xmlns:a16="http://schemas.microsoft.com/office/drawing/2014/main" val="1366189945"/>
                  </a:ext>
                </a:extLst>
              </a:tr>
              <a:tr h="370840">
                <a:tc>
                  <a:txBody>
                    <a:bodyPr/>
                    <a:lstStyle/>
                    <a:p>
                      <a:r>
                        <a:rPr lang="en-US" sz="1400" b="0" i="0" kern="1200" dirty="0">
                          <a:solidFill>
                            <a:schemeClr val="dk1"/>
                          </a:solidFill>
                          <a:effectLst/>
                          <a:latin typeface="+mn-lt"/>
                          <a:ea typeface="+mn-ea"/>
                          <a:cs typeface="+mn-cs"/>
                        </a:rPr>
                        <a:t>Daily times tables practice </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Children are expected to complete 30</a:t>
                      </a:r>
                      <a:r>
                        <a:rPr lang="en-US" sz="1400" b="0" i="0" kern="1200" baseline="0" dirty="0">
                          <a:solidFill>
                            <a:schemeClr val="dk1"/>
                          </a:solidFill>
                          <a:effectLst/>
                          <a:latin typeface="+mn-lt"/>
                          <a:ea typeface="+mn-ea"/>
                          <a:cs typeface="+mn-cs"/>
                        </a:rPr>
                        <a:t> minutes of Times Table </a:t>
                      </a:r>
                      <a:r>
                        <a:rPr lang="en-US" sz="1400" b="0" i="0" kern="1200" baseline="0" dirty="0" err="1">
                          <a:solidFill>
                            <a:schemeClr val="dk1"/>
                          </a:solidFill>
                          <a:effectLst/>
                          <a:latin typeface="+mn-lt"/>
                          <a:ea typeface="+mn-ea"/>
                          <a:cs typeface="+mn-cs"/>
                        </a:rPr>
                        <a:t>Rockstar</a:t>
                      </a:r>
                      <a:r>
                        <a:rPr lang="en-US" sz="1400" b="0" i="0" kern="1200" baseline="0" dirty="0">
                          <a:solidFill>
                            <a:schemeClr val="dk1"/>
                          </a:solidFill>
                          <a:effectLst/>
                          <a:latin typeface="+mn-lt"/>
                          <a:ea typeface="+mn-ea"/>
                          <a:cs typeface="+mn-cs"/>
                        </a:rPr>
                        <a:t> Garage sessions each week to consolidate their knowledge of all the times tables up to 12 x 12 </a:t>
                      </a:r>
                      <a:r>
                        <a:rPr lang="en-US" sz="1400" b="0" i="0" kern="1200" dirty="0">
                          <a:solidFill>
                            <a:schemeClr val="dk1"/>
                          </a:solidFill>
                          <a:effectLst/>
                          <a:latin typeface="+mn-lt"/>
                          <a:ea typeface="+mn-ea"/>
                          <a:cs typeface="+mn-cs"/>
                        </a:rPr>
                        <a:t>(</a:t>
                      </a:r>
                      <a:r>
                        <a:rPr lang="en-US" sz="1400" b="0" i="0" u="none" strike="noStrike" dirty="0">
                          <a:solidFill>
                            <a:srgbClr val="40B356"/>
                          </a:solidFill>
                          <a:effectLst/>
                          <a:latin typeface="Raleway"/>
                          <a:hlinkClick r:id="rId4"/>
                        </a:rPr>
                        <a:t>https://ttrockstars.com/</a:t>
                      </a:r>
                      <a:r>
                        <a:rPr lang="en-US" sz="1400" b="0" i="0" kern="1200" dirty="0">
                          <a:solidFill>
                            <a:schemeClr val="dk1"/>
                          </a:solidFill>
                          <a:effectLst/>
                          <a:latin typeface="+mn-lt"/>
                          <a:ea typeface="+mn-ea"/>
                          <a:cs typeface="+mn-cs"/>
                        </a:rPr>
                        <a:t>)</a:t>
                      </a:r>
                      <a:r>
                        <a:rPr lang="en-GB" sz="1400" b="1" i="0" kern="1200" baseline="0" dirty="0">
                          <a:solidFill>
                            <a:schemeClr val="dk1"/>
                          </a:solidFill>
                          <a:effectLst/>
                          <a:latin typeface="+mn-lt"/>
                          <a:ea typeface="+mn-ea"/>
                          <a:cs typeface="+mn-cs"/>
                        </a:rPr>
                        <a:t>. </a:t>
                      </a:r>
                      <a:r>
                        <a:rPr lang="en-GB" sz="1400" b="0" i="0" kern="1200" baseline="0" dirty="0">
                          <a:solidFill>
                            <a:schemeClr val="dk1"/>
                          </a:solidFill>
                          <a:effectLst/>
                          <a:latin typeface="+mn-lt"/>
                          <a:ea typeface="+mn-ea"/>
                          <a:cs typeface="+mn-cs"/>
                        </a:rPr>
                        <a:t>By having a good knowledge of times tables, children will be able to apply it in a range of mathematical contexts. </a:t>
                      </a:r>
                      <a:endParaRPr lang="en-GB" sz="1400" b="0" dirty="0"/>
                    </a:p>
                  </a:txBody>
                  <a:tcPr/>
                </a:tc>
                <a:extLst>
                  <a:ext uri="{0D108BD9-81ED-4DB2-BD59-A6C34878D82A}">
                    <a16:rowId xmlns:a16="http://schemas.microsoft.com/office/drawing/2014/main" val="343553055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Spellings</a:t>
                      </a:r>
                    </a:p>
                    <a:p>
                      <a:endParaRPr lang="en-GB" sz="1400" b="0" dirty="0"/>
                    </a:p>
                  </a:txBody>
                  <a:tcPr/>
                </a:tc>
                <a:tc>
                  <a:txBody>
                    <a:bodyPr/>
                    <a:lstStyle/>
                    <a:p>
                      <a:r>
                        <a:rPr lang="en-US" sz="1400" b="0" i="0" kern="1200" dirty="0">
                          <a:solidFill>
                            <a:schemeClr val="dk1"/>
                          </a:solidFill>
                          <a:effectLst/>
                          <a:latin typeface="+mn-lt"/>
                          <a:ea typeface="+mn-ea"/>
                          <a:cs typeface="+mn-cs"/>
                        </a:rPr>
                        <a:t>We expect children to learn the </a:t>
                      </a:r>
                      <a:r>
                        <a:rPr lang="en-US" sz="1400" b="1" i="0" kern="1200" dirty="0">
                          <a:solidFill>
                            <a:schemeClr val="dk1"/>
                          </a:solidFill>
                          <a:effectLst/>
                          <a:latin typeface="+mn-lt"/>
                          <a:ea typeface="+mn-ea"/>
                          <a:cs typeface="+mn-cs"/>
                        </a:rPr>
                        <a:t>Year 5 National Curriculum spellings </a:t>
                      </a:r>
                      <a:r>
                        <a:rPr lang="en-US" sz="1400" b="0" i="0" kern="1200" dirty="0">
                          <a:solidFill>
                            <a:schemeClr val="dk1"/>
                          </a:solidFill>
                          <a:effectLst/>
                          <a:latin typeface="+mn-lt"/>
                          <a:ea typeface="+mn-ea"/>
                          <a:cs typeface="+mn-cs"/>
                        </a:rPr>
                        <a:t>and each week, 2 new words will be sent out to learn. In addition, they will be tested on them at the end of each half term. </a:t>
                      </a:r>
                    </a:p>
                    <a:p>
                      <a:endParaRPr lang="en-US" sz="1400" b="0" i="0" kern="1200" dirty="0">
                        <a:solidFill>
                          <a:schemeClr val="dk1"/>
                        </a:solidFill>
                        <a:effectLst/>
                        <a:latin typeface="+mn-lt"/>
                        <a:ea typeface="+mn-ea"/>
                        <a:cs typeface="+mn-cs"/>
                      </a:endParaRPr>
                    </a:p>
                  </a:txBody>
                  <a:tcPr/>
                </a:tc>
                <a:extLst>
                  <a:ext uri="{0D108BD9-81ED-4DB2-BD59-A6C34878D82A}">
                    <a16:rowId xmlns:a16="http://schemas.microsoft.com/office/drawing/2014/main" val="1967546318"/>
                  </a:ext>
                </a:extLst>
              </a:tr>
            </a:tbl>
          </a:graphicData>
        </a:graphic>
      </p:graphicFrame>
      <p:pic>
        <p:nvPicPr>
          <p:cNvPr id="14" name="Picture 13"/>
          <p:cNvPicPr>
            <a:picLocks noChangeAspect="1"/>
          </p:cNvPicPr>
          <p:nvPr/>
        </p:nvPicPr>
        <p:blipFill>
          <a:blip r:embed="rId5"/>
          <a:stretch>
            <a:fillRect/>
          </a:stretch>
        </p:blipFill>
        <p:spPr>
          <a:xfrm>
            <a:off x="4190936" y="1235714"/>
            <a:ext cx="1063786" cy="1152435"/>
          </a:xfrm>
          <a:prstGeom prst="rect">
            <a:avLst/>
          </a:prstGeom>
        </p:spPr>
      </p:pic>
      <p:pic>
        <p:nvPicPr>
          <p:cNvPr id="15" name="Picture 14"/>
          <p:cNvPicPr>
            <a:picLocks noChangeAspect="1"/>
          </p:cNvPicPr>
          <p:nvPr/>
        </p:nvPicPr>
        <p:blipFill>
          <a:blip r:embed="rId6"/>
          <a:stretch>
            <a:fillRect/>
          </a:stretch>
        </p:blipFill>
        <p:spPr>
          <a:xfrm>
            <a:off x="4290992" y="4339244"/>
            <a:ext cx="1046857" cy="588700"/>
          </a:xfrm>
          <a:prstGeom prst="rect">
            <a:avLst/>
          </a:prstGeom>
        </p:spPr>
      </p:pic>
      <p:pic>
        <p:nvPicPr>
          <p:cNvPr id="16" name="Picture 15"/>
          <p:cNvPicPr>
            <a:picLocks noChangeAspect="1"/>
          </p:cNvPicPr>
          <p:nvPr/>
        </p:nvPicPr>
        <p:blipFill>
          <a:blip r:embed="rId7"/>
          <a:stretch>
            <a:fillRect/>
          </a:stretch>
        </p:blipFill>
        <p:spPr>
          <a:xfrm>
            <a:off x="4534149" y="5201249"/>
            <a:ext cx="1059600" cy="848524"/>
          </a:xfrm>
          <a:prstGeom prst="rect">
            <a:avLst/>
          </a:prstGeom>
        </p:spPr>
      </p:pic>
      <p:pic>
        <p:nvPicPr>
          <p:cNvPr id="17" name="Picture 16"/>
          <p:cNvPicPr/>
          <p:nvPr/>
        </p:nvPicPr>
        <p:blipFill>
          <a:blip r:embed="rId8"/>
          <a:stretch>
            <a:fillRect/>
          </a:stretch>
        </p:blipFill>
        <p:spPr>
          <a:xfrm>
            <a:off x="7001859" y="2320346"/>
            <a:ext cx="1754014" cy="999382"/>
          </a:xfrm>
          <a:prstGeom prst="rect">
            <a:avLst/>
          </a:prstGeom>
        </p:spPr>
      </p:pic>
      <p:sp>
        <p:nvSpPr>
          <p:cNvPr id="12" name="Oval 11"/>
          <p:cNvSpPr/>
          <p:nvPr/>
        </p:nvSpPr>
        <p:spPr>
          <a:xfrm>
            <a:off x="7001859" y="2282416"/>
            <a:ext cx="484380" cy="19716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8" name="Picture 17"/>
          <p:cNvPicPr/>
          <p:nvPr/>
        </p:nvPicPr>
        <p:blipFill>
          <a:blip r:embed="rId9"/>
          <a:stretch>
            <a:fillRect/>
          </a:stretch>
        </p:blipFill>
        <p:spPr>
          <a:xfrm>
            <a:off x="9114103" y="2294032"/>
            <a:ext cx="1273218" cy="849970"/>
          </a:xfrm>
          <a:prstGeom prst="rect">
            <a:avLst/>
          </a:prstGeom>
        </p:spPr>
      </p:pic>
      <p:sp>
        <p:nvSpPr>
          <p:cNvPr id="13" name="Oval 12"/>
          <p:cNvSpPr/>
          <p:nvPr/>
        </p:nvSpPr>
        <p:spPr>
          <a:xfrm>
            <a:off x="9437339" y="2248644"/>
            <a:ext cx="949982" cy="27900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Tree>
    <p:extLst>
      <p:ext uri="{BB962C8B-B14F-4D97-AF65-F5344CB8AC3E}">
        <p14:creationId xmlns:p14="http://schemas.microsoft.com/office/powerpoint/2010/main" val="1320075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Rules</a:t>
            </a:r>
            <a:br>
              <a:rPr lang="en-US" dirty="0"/>
            </a:br>
            <a:endParaRPr lang="en-GB" dirty="0"/>
          </a:p>
        </p:txBody>
      </p:sp>
      <p:sp>
        <p:nvSpPr>
          <p:cNvPr id="3" name="Content Placeholder 2"/>
          <p:cNvSpPr>
            <a:spLocks noGrp="1"/>
          </p:cNvSpPr>
          <p:nvPr>
            <p:ph idx="1"/>
          </p:nvPr>
        </p:nvSpPr>
        <p:spPr>
          <a:xfrm>
            <a:off x="3869268" y="864108"/>
            <a:ext cx="7315200" cy="1076525"/>
          </a:xfrm>
        </p:spPr>
        <p:txBody>
          <a:bodyPr>
            <a:normAutofit fontScale="92500" lnSpcReduction="20000"/>
          </a:bodyPr>
          <a:lstStyle/>
          <a:p>
            <a:r>
              <a:rPr lang="en-GB" dirty="0">
                <a:solidFill>
                  <a:schemeClr val="tx1"/>
                </a:solidFill>
              </a:rPr>
              <a:t>At Langstone, we follow the 6 Golden Rules to make our school a safe and happy environment.  </a:t>
            </a:r>
          </a:p>
          <a:p>
            <a:r>
              <a:rPr lang="en-GB" dirty="0">
                <a:solidFill>
                  <a:schemeClr val="tx1"/>
                </a:solidFill>
              </a:rPr>
              <a:t>In celebration assembly, we celebrate children who have demonstrated these skills.</a:t>
            </a:r>
          </a:p>
        </p:txBody>
      </p:sp>
      <p:pic>
        <p:nvPicPr>
          <p:cNvPr id="6" name="Picture 5"/>
          <p:cNvPicPr>
            <a:picLocks noChangeAspect="1"/>
          </p:cNvPicPr>
          <p:nvPr/>
        </p:nvPicPr>
        <p:blipFill>
          <a:blip r:embed="rId2"/>
          <a:stretch>
            <a:fillRect/>
          </a:stretch>
        </p:blipFill>
        <p:spPr>
          <a:xfrm>
            <a:off x="140749" y="3647185"/>
            <a:ext cx="3158089" cy="2240498"/>
          </a:xfrm>
          <a:prstGeom prst="rect">
            <a:avLst/>
          </a:prstGeom>
        </p:spPr>
      </p:pic>
      <p:pic>
        <p:nvPicPr>
          <p:cNvPr id="7" name="Picture 6"/>
          <p:cNvPicPr>
            <a:picLocks noChangeAspect="1"/>
          </p:cNvPicPr>
          <p:nvPr/>
        </p:nvPicPr>
        <p:blipFill>
          <a:blip r:embed="rId3"/>
          <a:stretch>
            <a:fillRect/>
          </a:stretch>
        </p:blipFill>
        <p:spPr>
          <a:xfrm>
            <a:off x="3512539" y="2091920"/>
            <a:ext cx="8316667" cy="4374664"/>
          </a:xfrm>
          <a:prstGeom prst="rect">
            <a:avLst/>
          </a:prstGeom>
        </p:spPr>
      </p:pic>
    </p:spTree>
    <p:extLst>
      <p:ext uri="{BB962C8B-B14F-4D97-AF65-F5344CB8AC3E}">
        <p14:creationId xmlns:p14="http://schemas.microsoft.com/office/powerpoint/2010/main" val="1599533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r>
              <a:rPr lang="en-GB" dirty="0"/>
              <a:t>Langstone Learners</a:t>
            </a:r>
          </a:p>
        </p:txBody>
      </p:sp>
      <p:sp>
        <p:nvSpPr>
          <p:cNvPr id="3" name="Content Placeholder 2"/>
          <p:cNvSpPr>
            <a:spLocks noGrp="1"/>
          </p:cNvSpPr>
          <p:nvPr>
            <p:ph idx="1"/>
          </p:nvPr>
        </p:nvSpPr>
        <p:spPr>
          <a:xfrm>
            <a:off x="3542454" y="207219"/>
            <a:ext cx="8277257" cy="2218481"/>
          </a:xfrm>
        </p:spPr>
        <p:txBody>
          <a:bodyPr>
            <a:normAutofit lnSpcReduction="10000"/>
          </a:bodyPr>
          <a:lstStyle/>
          <a:p>
            <a:pPr marL="0" indent="0" algn="ctr">
              <a:buNone/>
            </a:pPr>
            <a:r>
              <a:rPr lang="en-US" sz="1800" b="1" u="sng" dirty="0">
                <a:solidFill>
                  <a:schemeClr val="tx1"/>
                </a:solidFill>
              </a:rPr>
              <a:t>What is the Langstone Learner Award?</a:t>
            </a:r>
          </a:p>
          <a:p>
            <a:pPr marL="0" indent="0">
              <a:buNone/>
            </a:pPr>
            <a:r>
              <a:rPr lang="en-US" sz="1800" dirty="0">
                <a:solidFill>
                  <a:schemeClr val="tx1"/>
                </a:solidFill>
              </a:rPr>
              <a:t>At Langstone Primary Academy, we are proud to have created and continue to promote our ‘Langstone Learner Award’. We aim to develop learners who are reflective, resilient thinkers and challenge themselves in all areas of learning both in and out of school.   </a:t>
            </a:r>
          </a:p>
          <a:p>
            <a:pPr marL="0" indent="0">
              <a:buNone/>
            </a:pPr>
            <a:r>
              <a:rPr lang="en-US" sz="1800" dirty="0">
                <a:solidFill>
                  <a:schemeClr val="tx1"/>
                </a:solidFill>
              </a:rPr>
              <a:t>The Langstone Learner award is a three-tiered system which empowers children to recognise and develop a set of progressively challenging skills as they develop as independent learners.</a:t>
            </a:r>
            <a:endParaRPr lang="en-GB"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881510596"/>
              </p:ext>
            </p:extLst>
          </p:nvPr>
        </p:nvGraphicFramePr>
        <p:xfrm>
          <a:off x="3540821" y="2425700"/>
          <a:ext cx="8280521" cy="2931160"/>
        </p:xfrm>
        <a:graphic>
          <a:graphicData uri="http://schemas.openxmlformats.org/drawingml/2006/table">
            <a:tbl>
              <a:tblPr firstRow="1" bandRow="1">
                <a:tableStyleId>{5C22544A-7EE6-4342-B048-85BDC9FD1C3A}</a:tableStyleId>
              </a:tblPr>
              <a:tblGrid>
                <a:gridCol w="938156">
                  <a:extLst>
                    <a:ext uri="{9D8B030D-6E8A-4147-A177-3AD203B41FA5}">
                      <a16:colId xmlns:a16="http://schemas.microsoft.com/office/drawing/2014/main" val="2163990986"/>
                    </a:ext>
                  </a:extLst>
                </a:gridCol>
                <a:gridCol w="3119070">
                  <a:extLst>
                    <a:ext uri="{9D8B030D-6E8A-4147-A177-3AD203B41FA5}">
                      <a16:colId xmlns:a16="http://schemas.microsoft.com/office/drawing/2014/main" val="826354093"/>
                    </a:ext>
                  </a:extLst>
                </a:gridCol>
                <a:gridCol w="4223295">
                  <a:extLst>
                    <a:ext uri="{9D8B030D-6E8A-4147-A177-3AD203B41FA5}">
                      <a16:colId xmlns:a16="http://schemas.microsoft.com/office/drawing/2014/main" val="219005458"/>
                    </a:ext>
                  </a:extLst>
                </a:gridCol>
              </a:tblGrid>
              <a:tr h="370840">
                <a:tc>
                  <a:txBody>
                    <a:bodyPr/>
                    <a:lstStyle/>
                    <a:p>
                      <a:r>
                        <a:rPr lang="en-GB" dirty="0"/>
                        <a:t>Tier</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7964653"/>
                  </a:ext>
                </a:extLst>
              </a:tr>
              <a:tr h="370840">
                <a:tc>
                  <a:txBody>
                    <a:bodyPr/>
                    <a:lstStyle/>
                    <a:p>
                      <a:r>
                        <a:rPr lang="en-US" sz="1200" dirty="0">
                          <a:solidFill>
                            <a:schemeClr val="tx1"/>
                          </a:solidFill>
                        </a:rPr>
                        <a:t>TIER 1</a:t>
                      </a:r>
                      <a:endParaRPr lang="en-GB" sz="1200" dirty="0">
                        <a:solidFill>
                          <a:schemeClr val="tx1"/>
                        </a:solidFill>
                      </a:endParaRPr>
                    </a:p>
                  </a:txBody>
                  <a:tcPr/>
                </a:tc>
                <a:tc>
                  <a:txBody>
                    <a:bodyPr/>
                    <a:lstStyle/>
                    <a:p>
                      <a:r>
                        <a:rPr lang="en-US" sz="1200" dirty="0">
                          <a:solidFill>
                            <a:schemeClr val="tx1"/>
                          </a:solidFill>
                        </a:rPr>
                        <a:t>ALL NEW CHILDREN TO THE SCHOOL (8 SKILLS PER AREA = 24 SKILLS)</a:t>
                      </a:r>
                    </a:p>
                    <a:p>
                      <a:endParaRPr lang="en-GB" sz="1200" dirty="0">
                        <a:solidFill>
                          <a:schemeClr val="tx1"/>
                        </a:solidFill>
                      </a:endParaRPr>
                    </a:p>
                  </a:txBody>
                  <a:tcPr/>
                </a:tc>
                <a:tc>
                  <a:txBody>
                    <a:bodyPr/>
                    <a:lstStyle/>
                    <a:p>
                      <a:r>
                        <a:rPr lang="en-US" sz="1200" dirty="0">
                          <a:solidFill>
                            <a:schemeClr val="tx1"/>
                          </a:solidFill>
                        </a:rPr>
                        <a:t>The class teacher will observe these learning behaviours over a period of time and when evidenced consistently, will discuss this with the child and a sticker added to show achievement.</a:t>
                      </a:r>
                      <a:endParaRPr lang="en-GB" sz="1200" dirty="0">
                        <a:solidFill>
                          <a:schemeClr val="tx1"/>
                        </a:solidFill>
                      </a:endParaRPr>
                    </a:p>
                  </a:txBody>
                  <a:tcPr/>
                </a:tc>
                <a:extLst>
                  <a:ext uri="{0D108BD9-81ED-4DB2-BD59-A6C34878D82A}">
                    <a16:rowId xmlns:a16="http://schemas.microsoft.com/office/drawing/2014/main" val="414474891"/>
                  </a:ext>
                </a:extLst>
              </a:tr>
              <a:tr h="370840">
                <a:tc>
                  <a:txBody>
                    <a:bodyPr/>
                    <a:lstStyle/>
                    <a:p>
                      <a:r>
                        <a:rPr lang="en-US" sz="1200" dirty="0">
                          <a:solidFill>
                            <a:schemeClr val="tx1"/>
                          </a:solidFill>
                        </a:rPr>
                        <a:t>TIER 2 </a:t>
                      </a:r>
                      <a:endParaRPr lang="en-GB" sz="1200" dirty="0">
                        <a:solidFill>
                          <a:schemeClr val="tx1"/>
                        </a:solidFill>
                      </a:endParaRPr>
                    </a:p>
                  </a:txBody>
                  <a:tcPr/>
                </a:tc>
                <a:tc>
                  <a:txBody>
                    <a:bodyPr/>
                    <a:lstStyle/>
                    <a:p>
                      <a:r>
                        <a:rPr lang="en-US" sz="1200" dirty="0">
                          <a:solidFill>
                            <a:schemeClr val="tx1"/>
                          </a:solidFill>
                        </a:rPr>
                        <a:t>TYPICALLY YEAR 4 BUT PROGRESSION WHEN APPROPRIATE FROM TIER 1 (5 SKILLS PER AREA = 15 SKILLS)</a:t>
                      </a:r>
                    </a:p>
                  </a:txBody>
                  <a:tcPr/>
                </a:tc>
                <a:tc>
                  <a:txBody>
                    <a:bodyPr/>
                    <a:lstStyle/>
                    <a:p>
                      <a:r>
                        <a:rPr lang="en-US" sz="1200" dirty="0">
                          <a:solidFill>
                            <a:schemeClr val="tx1"/>
                          </a:solidFill>
                        </a:rPr>
                        <a:t>The children begin to record evidence of them meeting a skill, supported by an adult to begin with. Each skill has room to record evidence underneath. There are also additional pages in the booklet for this if needed.</a:t>
                      </a:r>
                    </a:p>
                  </a:txBody>
                  <a:tcPr/>
                </a:tc>
                <a:extLst>
                  <a:ext uri="{0D108BD9-81ED-4DB2-BD59-A6C34878D82A}">
                    <a16:rowId xmlns:a16="http://schemas.microsoft.com/office/drawing/2014/main" val="3040267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TIER 3 </a:t>
                      </a:r>
                      <a:endParaRPr lang="en-GB"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TYPICALLY YEAR 5 BUT PROGRESSION WHEN APPROPRIATE FROM TIER 2 (4 SKILLS PER AREA = 12 SKILLS)</a:t>
                      </a:r>
                    </a:p>
                  </a:txBody>
                  <a:tcPr/>
                </a:tc>
                <a:tc>
                  <a:txBody>
                    <a:bodyPr/>
                    <a:lstStyle/>
                    <a:p>
                      <a:r>
                        <a:rPr lang="en-US" sz="1200" dirty="0">
                          <a:solidFill>
                            <a:schemeClr val="tx1"/>
                          </a:solidFill>
                        </a:rPr>
                        <a:t>The children independently</a:t>
                      </a:r>
                      <a:r>
                        <a:rPr lang="en-US" sz="1200" baseline="0" dirty="0">
                          <a:solidFill>
                            <a:schemeClr val="tx1"/>
                          </a:solidFill>
                        </a:rPr>
                        <a:t> </a:t>
                      </a:r>
                      <a:r>
                        <a:rPr lang="en-US" sz="1200" dirty="0">
                          <a:solidFill>
                            <a:schemeClr val="tx1"/>
                          </a:solidFill>
                        </a:rPr>
                        <a:t>record evidence of them meeting a skill. Each skill has room to record evidence underneath. There are also additional pages in the booklet for this if needed.</a:t>
                      </a:r>
                    </a:p>
                  </a:txBody>
                  <a:tcPr/>
                </a:tc>
                <a:extLst>
                  <a:ext uri="{0D108BD9-81ED-4DB2-BD59-A6C34878D82A}">
                    <a16:rowId xmlns:a16="http://schemas.microsoft.com/office/drawing/2014/main" val="12543854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MASTER LEARNER </a:t>
                      </a:r>
                      <a:endParaRPr lang="en-GB" sz="1200" dirty="0">
                        <a:solidFill>
                          <a:schemeClr val="tx1"/>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AWARDED UPON COMPLETION OF ALL THE TIERS IN ALL 3 AREAS – THINKING, RESILIENCE AND REFLECTIVENESS.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a:tc>
                <a:extLst>
                  <a:ext uri="{0D108BD9-81ED-4DB2-BD59-A6C34878D82A}">
                    <a16:rowId xmlns:a16="http://schemas.microsoft.com/office/drawing/2014/main" val="3460062145"/>
                  </a:ext>
                </a:extLst>
              </a:tr>
            </a:tbl>
          </a:graphicData>
        </a:graphic>
      </p:graphicFrame>
      <p:sp>
        <p:nvSpPr>
          <p:cNvPr id="5" name="Rounded Rectangle 4"/>
          <p:cNvSpPr/>
          <p:nvPr/>
        </p:nvSpPr>
        <p:spPr>
          <a:xfrm>
            <a:off x="3613150" y="5452110"/>
            <a:ext cx="8206561" cy="12312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Once a tier has been achieved, you will be invited to a special celebration assembly held twice a half term. Invitations will be sent via Parentmail once the tier has been validated by the Year Leader. In this assembly, your child will be awarded with a band which corresponds with the Tier they have completed. If they have achieved all three tiers, they are now a master learner and will also be awarded with a grey ‘Master Learner’ t-shirt which can be worn in place of their normal white uniform top.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rot="20323401">
            <a:off x="136616" y="1045033"/>
            <a:ext cx="1658991" cy="1064592"/>
          </a:xfrm>
          <a:prstGeom prst="rect">
            <a:avLst/>
          </a:prstGeom>
        </p:spPr>
      </p:pic>
      <p:pic>
        <p:nvPicPr>
          <p:cNvPr id="11" name="Picture 10"/>
          <p:cNvPicPr>
            <a:picLocks noChangeAspect="1"/>
          </p:cNvPicPr>
          <p:nvPr/>
        </p:nvPicPr>
        <p:blipFill>
          <a:blip r:embed="rId3"/>
          <a:stretch>
            <a:fillRect/>
          </a:stretch>
        </p:blipFill>
        <p:spPr>
          <a:xfrm rot="1188445">
            <a:off x="1525261" y="2351704"/>
            <a:ext cx="1687170" cy="1048090"/>
          </a:xfrm>
          <a:prstGeom prst="rect">
            <a:avLst/>
          </a:prstGeom>
        </p:spPr>
      </p:pic>
      <p:pic>
        <p:nvPicPr>
          <p:cNvPr id="12" name="Picture 11"/>
          <p:cNvPicPr>
            <a:picLocks noChangeAspect="1"/>
          </p:cNvPicPr>
          <p:nvPr/>
        </p:nvPicPr>
        <p:blipFill>
          <a:blip r:embed="rId4"/>
          <a:stretch>
            <a:fillRect/>
          </a:stretch>
        </p:blipFill>
        <p:spPr>
          <a:xfrm rot="20082386">
            <a:off x="754478" y="4730685"/>
            <a:ext cx="1595547" cy="964154"/>
          </a:xfrm>
          <a:prstGeom prst="rect">
            <a:avLst/>
          </a:prstGeom>
        </p:spPr>
      </p:pic>
      <p:pic>
        <p:nvPicPr>
          <p:cNvPr id="13" name="Picture 12"/>
          <p:cNvPicPr/>
          <p:nvPr/>
        </p:nvPicPr>
        <p:blipFill rotWithShape="1">
          <a:blip r:embed="rId5" cstate="print">
            <a:extLst>
              <a:ext uri="{28A0092B-C50C-407E-A947-70E740481C1C}">
                <a14:useLocalDpi xmlns:a14="http://schemas.microsoft.com/office/drawing/2010/main" val="0"/>
              </a:ext>
            </a:extLst>
          </a:blip>
          <a:srcRect t="15593" b="16832"/>
          <a:stretch/>
        </p:blipFill>
        <p:spPr bwMode="auto">
          <a:xfrm>
            <a:off x="2611817" y="5526722"/>
            <a:ext cx="867983" cy="6010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50165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Assemblies</a:t>
            </a:r>
          </a:p>
        </p:txBody>
      </p:sp>
      <p:sp>
        <p:nvSpPr>
          <p:cNvPr id="3" name="Content Placeholder 2"/>
          <p:cNvSpPr>
            <a:spLocks noGrp="1"/>
          </p:cNvSpPr>
          <p:nvPr>
            <p:ph idx="1"/>
          </p:nvPr>
        </p:nvSpPr>
        <p:spPr>
          <a:xfrm>
            <a:off x="3842955" y="868350"/>
            <a:ext cx="7315200" cy="3537577"/>
          </a:xfrm>
        </p:spPr>
        <p:txBody>
          <a:bodyPr/>
          <a:lstStyle/>
          <a:p>
            <a:r>
              <a:rPr lang="en-GB" dirty="0">
                <a:solidFill>
                  <a:schemeClr val="tx1"/>
                </a:solidFill>
              </a:rPr>
              <a:t>Each year we would like to welcome families in to watch their child in a class assembly.</a:t>
            </a:r>
          </a:p>
          <a:p>
            <a:r>
              <a:rPr lang="en-GB" dirty="0">
                <a:solidFill>
                  <a:schemeClr val="tx1"/>
                </a:solidFill>
              </a:rPr>
              <a:t>This is a chance for your child to share some of their learning and practice the key skills of performing.</a:t>
            </a:r>
          </a:p>
          <a:p>
            <a:r>
              <a:rPr lang="en-GB" dirty="0">
                <a:solidFill>
                  <a:schemeClr val="tx1"/>
                </a:solidFill>
              </a:rPr>
              <a:t>Assemblies take place at 8:50. </a:t>
            </a:r>
            <a:r>
              <a:rPr lang="en-US" dirty="0">
                <a:solidFill>
                  <a:schemeClr val="tx1"/>
                </a:solidFill>
              </a:rPr>
              <a:t>If you wish to attend, please enter through our school office 10 minutes before the start time to allow time to sign in.</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3698704"/>
              </p:ext>
            </p:extLst>
          </p:nvPr>
        </p:nvGraphicFramePr>
        <p:xfrm>
          <a:off x="4618049" y="3961959"/>
          <a:ext cx="5473244" cy="1483360"/>
        </p:xfrm>
        <a:graphic>
          <a:graphicData uri="http://schemas.openxmlformats.org/drawingml/2006/table">
            <a:tbl>
              <a:tblPr firstRow="1" bandRow="1">
                <a:tableStyleId>{5C22544A-7EE6-4342-B048-85BDC9FD1C3A}</a:tableStyleId>
              </a:tblPr>
              <a:tblGrid>
                <a:gridCol w="2297332">
                  <a:extLst>
                    <a:ext uri="{9D8B030D-6E8A-4147-A177-3AD203B41FA5}">
                      <a16:colId xmlns:a16="http://schemas.microsoft.com/office/drawing/2014/main" val="1283541982"/>
                    </a:ext>
                  </a:extLst>
                </a:gridCol>
                <a:gridCol w="3175912">
                  <a:extLst>
                    <a:ext uri="{9D8B030D-6E8A-4147-A177-3AD203B41FA5}">
                      <a16:colId xmlns:a16="http://schemas.microsoft.com/office/drawing/2014/main" val="995128354"/>
                    </a:ext>
                  </a:extLst>
                </a:gridCol>
              </a:tblGrid>
              <a:tr h="370840">
                <a:tc>
                  <a:txBody>
                    <a:bodyPr/>
                    <a:lstStyle/>
                    <a:p>
                      <a:r>
                        <a:rPr lang="en-GB" dirty="0"/>
                        <a:t>Class</a:t>
                      </a:r>
                    </a:p>
                  </a:txBody>
                  <a:tcPr/>
                </a:tc>
                <a:tc>
                  <a:txBody>
                    <a:bodyPr/>
                    <a:lstStyle/>
                    <a:p>
                      <a:r>
                        <a:rPr lang="en-GB" dirty="0"/>
                        <a:t>Date</a:t>
                      </a:r>
                    </a:p>
                  </a:txBody>
                  <a:tcPr/>
                </a:tc>
                <a:extLst>
                  <a:ext uri="{0D108BD9-81ED-4DB2-BD59-A6C34878D82A}">
                    <a16:rowId xmlns:a16="http://schemas.microsoft.com/office/drawing/2014/main" val="1155173770"/>
                  </a:ext>
                </a:extLst>
              </a:tr>
              <a:tr h="370840">
                <a:tc>
                  <a:txBody>
                    <a:bodyPr/>
                    <a:lstStyle/>
                    <a:p>
                      <a:r>
                        <a:rPr lang="en-GB" dirty="0">
                          <a:solidFill>
                            <a:schemeClr val="tx1"/>
                          </a:solidFill>
                        </a:rPr>
                        <a:t>5C</a:t>
                      </a:r>
                    </a:p>
                  </a:txBody>
                  <a:tcPr/>
                </a:tc>
                <a:tc>
                  <a:txBody>
                    <a:bodyPr/>
                    <a:lstStyle/>
                    <a:p>
                      <a:r>
                        <a:rPr lang="en-GB" dirty="0">
                          <a:solidFill>
                            <a:schemeClr val="tx1"/>
                          </a:solidFill>
                        </a:rPr>
                        <a:t>Tuesday 13</a:t>
                      </a:r>
                      <a:r>
                        <a:rPr lang="en-GB" baseline="30000" dirty="0">
                          <a:solidFill>
                            <a:schemeClr val="tx1"/>
                          </a:solidFill>
                        </a:rPr>
                        <a:t>th</a:t>
                      </a:r>
                      <a:r>
                        <a:rPr lang="en-GB" dirty="0">
                          <a:solidFill>
                            <a:schemeClr val="tx1"/>
                          </a:solidFill>
                        </a:rPr>
                        <a:t> January</a:t>
                      </a:r>
                    </a:p>
                  </a:txBody>
                  <a:tcPr/>
                </a:tc>
                <a:extLst>
                  <a:ext uri="{0D108BD9-81ED-4DB2-BD59-A6C34878D82A}">
                    <a16:rowId xmlns:a16="http://schemas.microsoft.com/office/drawing/2014/main" val="995987908"/>
                  </a:ext>
                </a:extLst>
              </a:tr>
              <a:tr h="370840">
                <a:tc>
                  <a:txBody>
                    <a:bodyPr/>
                    <a:lstStyle/>
                    <a:p>
                      <a:r>
                        <a:rPr lang="en-GB" dirty="0">
                          <a:solidFill>
                            <a:schemeClr val="tx1"/>
                          </a:solidFill>
                        </a:rPr>
                        <a:t>5S</a:t>
                      </a:r>
                    </a:p>
                  </a:txBody>
                  <a:tcPr/>
                </a:tc>
                <a:tc>
                  <a:txBody>
                    <a:bodyPr/>
                    <a:lstStyle/>
                    <a:p>
                      <a:r>
                        <a:rPr lang="en-GB" dirty="0">
                          <a:solidFill>
                            <a:schemeClr val="tx1"/>
                          </a:solidFill>
                        </a:rPr>
                        <a:t>Tuesday 20</a:t>
                      </a:r>
                      <a:r>
                        <a:rPr lang="en-GB" baseline="30000" dirty="0">
                          <a:solidFill>
                            <a:schemeClr val="tx1"/>
                          </a:solidFill>
                        </a:rPr>
                        <a:t>th</a:t>
                      </a:r>
                      <a:r>
                        <a:rPr lang="en-GB" baseline="0" dirty="0">
                          <a:solidFill>
                            <a:schemeClr val="tx1"/>
                          </a:solidFill>
                        </a:rPr>
                        <a:t> </a:t>
                      </a:r>
                      <a:r>
                        <a:rPr lang="en-GB" dirty="0">
                          <a:solidFill>
                            <a:schemeClr val="tx1"/>
                          </a:solidFill>
                        </a:rPr>
                        <a:t>January</a:t>
                      </a:r>
                    </a:p>
                  </a:txBody>
                  <a:tcPr/>
                </a:tc>
                <a:extLst>
                  <a:ext uri="{0D108BD9-81ED-4DB2-BD59-A6C34878D82A}">
                    <a16:rowId xmlns:a16="http://schemas.microsoft.com/office/drawing/2014/main" val="438018789"/>
                  </a:ext>
                </a:extLst>
              </a:tr>
              <a:tr h="370840">
                <a:tc>
                  <a:txBody>
                    <a:bodyPr/>
                    <a:lstStyle/>
                    <a:p>
                      <a:r>
                        <a:rPr lang="en-GB" dirty="0">
                          <a:solidFill>
                            <a:schemeClr val="tx1"/>
                          </a:solidFill>
                        </a:rPr>
                        <a:t>5D</a:t>
                      </a:r>
                    </a:p>
                  </a:txBody>
                  <a:tcPr/>
                </a:tc>
                <a:tc>
                  <a:txBody>
                    <a:bodyPr/>
                    <a:lstStyle/>
                    <a:p>
                      <a:r>
                        <a:rPr lang="en-GB" dirty="0">
                          <a:solidFill>
                            <a:schemeClr val="tx1"/>
                          </a:solidFill>
                        </a:rPr>
                        <a:t>Tuesday 27</a:t>
                      </a:r>
                      <a:r>
                        <a:rPr lang="en-GB" baseline="30000" dirty="0">
                          <a:solidFill>
                            <a:schemeClr val="tx1"/>
                          </a:solidFill>
                        </a:rPr>
                        <a:t>th</a:t>
                      </a:r>
                      <a:r>
                        <a:rPr lang="en-GB" dirty="0">
                          <a:solidFill>
                            <a:schemeClr val="tx1"/>
                          </a:solidFill>
                        </a:rPr>
                        <a:t> January</a:t>
                      </a:r>
                    </a:p>
                  </a:txBody>
                  <a:tcPr/>
                </a:tc>
                <a:extLst>
                  <a:ext uri="{0D108BD9-81ED-4DB2-BD59-A6C34878D82A}">
                    <a16:rowId xmlns:a16="http://schemas.microsoft.com/office/drawing/2014/main" val="1063002250"/>
                  </a:ext>
                </a:extLst>
              </a:tr>
            </a:tbl>
          </a:graphicData>
        </a:graphic>
      </p:graphicFrame>
    </p:spTree>
    <p:extLst>
      <p:ext uri="{BB962C8B-B14F-4D97-AF65-F5344CB8AC3E}">
        <p14:creationId xmlns:p14="http://schemas.microsoft.com/office/powerpoint/2010/main" val="3932295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websites to use at home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80565357"/>
              </p:ext>
            </p:extLst>
          </p:nvPr>
        </p:nvGraphicFramePr>
        <p:xfrm>
          <a:off x="3921365" y="1534599"/>
          <a:ext cx="7315200" cy="2931160"/>
        </p:xfrm>
        <a:graphic>
          <a:graphicData uri="http://schemas.openxmlformats.org/drawingml/2006/table">
            <a:tbl>
              <a:tblPr firstRow="1" bandRow="1">
                <a:tableStyleId>{5C22544A-7EE6-4342-B048-85BDC9FD1C3A}</a:tableStyleId>
              </a:tblPr>
              <a:tblGrid>
                <a:gridCol w="2512327">
                  <a:extLst>
                    <a:ext uri="{9D8B030D-6E8A-4147-A177-3AD203B41FA5}">
                      <a16:colId xmlns:a16="http://schemas.microsoft.com/office/drawing/2014/main" val="3641163581"/>
                    </a:ext>
                  </a:extLst>
                </a:gridCol>
                <a:gridCol w="4802873">
                  <a:extLst>
                    <a:ext uri="{9D8B030D-6E8A-4147-A177-3AD203B41FA5}">
                      <a16:colId xmlns:a16="http://schemas.microsoft.com/office/drawing/2014/main" val="1323735682"/>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60972694"/>
                  </a:ext>
                </a:extLst>
              </a:tr>
              <a:tr h="370840">
                <a:tc>
                  <a:txBody>
                    <a:bodyPr/>
                    <a:lstStyle/>
                    <a:p>
                      <a:pPr algn="l"/>
                      <a:r>
                        <a:rPr lang="en-US" b="0" i="0" dirty="0">
                          <a:solidFill>
                            <a:schemeClr val="tx1"/>
                          </a:solidFill>
                          <a:effectLst/>
                          <a:latin typeface="Raleway"/>
                        </a:rPr>
                        <a:t>Accelerated Reader</a:t>
                      </a:r>
                    </a:p>
                    <a:p>
                      <a:pPr algn="l"/>
                      <a:endParaRPr lang="en-US" b="0" i="0" dirty="0">
                        <a:solidFill>
                          <a:schemeClr val="tx1"/>
                        </a:solidFill>
                        <a:effectLst/>
                        <a:latin typeface="Raleway"/>
                      </a:endParaRPr>
                    </a:p>
                  </a:txBody>
                  <a:tcPr/>
                </a:tc>
                <a:tc>
                  <a:txBody>
                    <a:bodyPr/>
                    <a:lstStyle/>
                    <a:p>
                      <a:pPr algn="l"/>
                      <a:r>
                        <a:rPr lang="en-US" b="0" i="0" u="none" strike="noStrike" dirty="0">
                          <a:solidFill>
                            <a:schemeClr val="tx1"/>
                          </a:solidFill>
                          <a:effectLst/>
                          <a:latin typeface="Raleway"/>
                          <a:hlinkClick r:id="rId2"/>
                        </a:rPr>
                        <a:t>https://ukhosted105.renlearn.co.uk/6708094/</a:t>
                      </a:r>
                      <a:endParaRPr lang="en-US" b="0" i="0" dirty="0">
                        <a:solidFill>
                          <a:schemeClr val="tx1"/>
                        </a:solidFill>
                        <a:effectLst/>
                        <a:latin typeface="Raleway"/>
                      </a:endParaRPr>
                    </a:p>
                  </a:txBody>
                  <a:tcPr/>
                </a:tc>
                <a:extLst>
                  <a:ext uri="{0D108BD9-81ED-4DB2-BD59-A6C34878D82A}">
                    <a16:rowId xmlns:a16="http://schemas.microsoft.com/office/drawing/2014/main" val="2365996418"/>
                  </a:ext>
                </a:extLst>
              </a:tr>
              <a:tr h="370840">
                <a:tc>
                  <a:txBody>
                    <a:bodyPr/>
                    <a:lstStyle/>
                    <a:p>
                      <a:pPr algn="l"/>
                      <a:r>
                        <a:rPr lang="en-US" b="0" i="0" dirty="0">
                          <a:solidFill>
                            <a:schemeClr val="tx1"/>
                          </a:solidFill>
                          <a:effectLst/>
                          <a:latin typeface="Raleway"/>
                        </a:rPr>
                        <a:t>Times table Rockstar</a:t>
                      </a:r>
                    </a:p>
                    <a:p>
                      <a:pPr algn="l"/>
                      <a:endParaRPr lang="en-GB" b="0" dirty="0">
                        <a:solidFill>
                          <a:schemeClr val="tx1"/>
                        </a:solidFill>
                      </a:endParaRPr>
                    </a:p>
                  </a:txBody>
                  <a:tcPr/>
                </a:tc>
                <a:tc>
                  <a:txBody>
                    <a:bodyPr/>
                    <a:lstStyle/>
                    <a:p>
                      <a:pPr algn="l"/>
                      <a:r>
                        <a:rPr lang="en-US" b="0" i="0" u="none" strike="noStrike" dirty="0">
                          <a:solidFill>
                            <a:schemeClr val="tx1"/>
                          </a:solidFill>
                          <a:effectLst/>
                          <a:latin typeface="Raleway"/>
                          <a:hlinkClick r:id="rId3"/>
                        </a:rPr>
                        <a:t>https://ttrockstars.com/</a:t>
                      </a:r>
                      <a:endParaRPr lang="en-US" b="0" i="0" dirty="0">
                        <a:solidFill>
                          <a:schemeClr val="tx1"/>
                        </a:solidFill>
                        <a:effectLst/>
                        <a:latin typeface="Raleway"/>
                      </a:endParaRPr>
                    </a:p>
                  </a:txBody>
                  <a:tcPr/>
                </a:tc>
                <a:extLst>
                  <a:ext uri="{0D108BD9-81ED-4DB2-BD59-A6C34878D82A}">
                    <a16:rowId xmlns:a16="http://schemas.microsoft.com/office/drawing/2014/main" val="2717358672"/>
                  </a:ext>
                </a:extLst>
              </a:tr>
              <a:tr h="370840">
                <a:tc>
                  <a:txBody>
                    <a:bodyPr/>
                    <a:lstStyle/>
                    <a:p>
                      <a:pPr algn="l"/>
                      <a:r>
                        <a:rPr lang="en-US" b="0" i="0" dirty="0">
                          <a:solidFill>
                            <a:schemeClr val="tx1"/>
                          </a:solidFill>
                          <a:effectLst/>
                          <a:latin typeface="Raleway"/>
                        </a:rPr>
                        <a:t>Spelling Shed</a:t>
                      </a:r>
                    </a:p>
                    <a:p>
                      <a:pPr algn="l"/>
                      <a:endParaRPr lang="en-GB" b="0" dirty="0">
                        <a:solidFill>
                          <a:schemeClr val="tx1"/>
                        </a:solidFill>
                      </a:endParaRPr>
                    </a:p>
                  </a:txBody>
                  <a:tcPr/>
                </a:tc>
                <a:tc>
                  <a:txBody>
                    <a:bodyPr/>
                    <a:lstStyle/>
                    <a:p>
                      <a:pPr algn="l"/>
                      <a:r>
                        <a:rPr lang="en-US" b="0" i="0" u="none" strike="noStrike" dirty="0">
                          <a:solidFill>
                            <a:schemeClr val="tx1"/>
                          </a:solidFill>
                          <a:effectLst/>
                          <a:latin typeface="Raleway"/>
                          <a:hlinkClick r:id="rId4"/>
                        </a:rPr>
                        <a:t>https://www.spellingshed.com/en-gb/</a:t>
                      </a:r>
                      <a:endParaRPr lang="en-US" b="0" i="0" dirty="0">
                        <a:solidFill>
                          <a:schemeClr val="tx1"/>
                        </a:solidFill>
                        <a:effectLst/>
                        <a:latin typeface="Raleway"/>
                      </a:endParaRPr>
                    </a:p>
                  </a:txBody>
                  <a:tcPr/>
                </a:tc>
                <a:extLst>
                  <a:ext uri="{0D108BD9-81ED-4DB2-BD59-A6C34878D82A}">
                    <a16:rowId xmlns:a16="http://schemas.microsoft.com/office/drawing/2014/main" val="667017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chemeClr val="tx1"/>
                          </a:solidFill>
                          <a:effectLst/>
                          <a:latin typeface="Raleway"/>
                        </a:rPr>
                        <a:t>Myon (reading)</a:t>
                      </a:r>
                      <a:endParaRPr lang="en-GB" b="0" i="0" dirty="0">
                        <a:solidFill>
                          <a:schemeClr val="tx1"/>
                        </a:solidFill>
                        <a:effectLst/>
                        <a:latin typeface="Raleway"/>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chemeClr val="tx1"/>
                          </a:solidFill>
                          <a:effectLst/>
                          <a:latin typeface="Raleway"/>
                          <a:hlinkClick r:id="rId5"/>
                        </a:rPr>
                        <a:t>https://www.myon.co.uk/index.html</a:t>
                      </a:r>
                      <a:endParaRPr lang="en-US" b="0" i="0" dirty="0">
                        <a:solidFill>
                          <a:schemeClr val="tx1"/>
                        </a:solidFill>
                        <a:effectLst/>
                        <a:latin typeface="Raleway"/>
                      </a:endParaRPr>
                    </a:p>
                  </a:txBody>
                  <a:tcPr/>
                </a:tc>
                <a:extLst>
                  <a:ext uri="{0D108BD9-81ED-4DB2-BD59-A6C34878D82A}">
                    <a16:rowId xmlns:a16="http://schemas.microsoft.com/office/drawing/2014/main" val="3513222185"/>
                  </a:ext>
                </a:extLst>
              </a:tr>
            </a:tbl>
          </a:graphicData>
        </a:graphic>
      </p:graphicFrame>
    </p:spTree>
    <p:extLst>
      <p:ext uri="{BB962C8B-B14F-4D97-AF65-F5344CB8AC3E}">
        <p14:creationId xmlns:p14="http://schemas.microsoft.com/office/powerpoint/2010/main" val="760777208"/>
      </p:ext>
    </p:extLst>
  </p:cSld>
  <p:clrMapOvr>
    <a:masterClrMapping/>
  </p:clrMapOvr>
</p:sld>
</file>

<file path=ppt/theme/theme1.xml><?xml version="1.0" encoding="utf-8"?>
<a:theme xmlns:a="http://schemas.openxmlformats.org/drawingml/2006/main" name="Fra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FileHash xmlns="fdc9cd82-1864-4dd8-ad3d-027a48ed537a">8dcf41c65938a0d41e36b1afcd91b924c4376143</FileHash>
    <CloudMigratorVersion xmlns="fdc9cd82-1864-4dd8-ad3d-027a48ed537a">4.0.26.0</CloudMigratorVersion>
    <CloudMigratorOriginId xmlns="fdc9cd82-1864-4dd8-ad3d-027a48ed537a">1EQUW-HS_8QPib_ZM57ciz3h_5im2Ztrs</CloudMigratorOriginId>
    <TaxCatchAll xmlns="88ffa7dc-20df-4e32-ba73-cfde848d81fa" xsi:nil="true"/>
    <lcf76f155ced4ddcb4097134ff3c332f xmlns="fdc9cd82-1864-4dd8-ad3d-027a48ed537a">
      <Terms xmlns="http://schemas.microsoft.com/office/infopath/2007/PartnerControls"/>
    </lcf76f155ced4ddcb4097134ff3c332f>
    <UniqueSourceRef xmlns="fdc9cd82-1864-4dd8-ad3d-027a48ed537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9D5DD8E686ED547B9E8AC2351326673" ma:contentTypeVersion="16" ma:contentTypeDescription="Create a new document." ma:contentTypeScope="" ma:versionID="3b98a7c9d815287e88193aa5420141b2">
  <xsd:schema xmlns:xsd="http://www.w3.org/2001/XMLSchema" xmlns:xs="http://www.w3.org/2001/XMLSchema" xmlns:p="http://schemas.microsoft.com/office/2006/metadata/properties" xmlns:ns2="fdc9cd82-1864-4dd8-ad3d-027a48ed537a" xmlns:ns3="88ffa7dc-20df-4e32-ba73-cfde848d81fa" targetNamespace="http://schemas.microsoft.com/office/2006/metadata/properties" ma:root="true" ma:fieldsID="93fc9c496ef91a8d5614b31dcbe3c9b3" ns2:_="" ns3:_="">
    <xsd:import namespace="fdc9cd82-1864-4dd8-ad3d-027a48ed537a"/>
    <xsd:import namespace="88ffa7dc-20df-4e32-ba73-cfde848d81fa"/>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c9cd82-1864-4dd8-ad3d-027a48ed537a"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b620ffc-75d8-4665-ba10-a4cb51139c8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8ffa7dc-20df-4e32-ba73-cfde848d81f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8150c37-c9e3-4d0c-a694-bffc0e2539c1}" ma:internalName="TaxCatchAll" ma:showField="CatchAllData" ma:web="88ffa7dc-20df-4e32-ba73-cfde848d81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E6A69E-D84D-4ADF-8681-FB062C6A8DCD}">
  <ds:schemaRefs>
    <ds:schemaRef ds:uri="http://schemas.microsoft.com/office/2006/metadata/properties"/>
    <ds:schemaRef ds:uri="http://schemas.microsoft.com/office/infopath/2007/PartnerControls"/>
    <ds:schemaRef ds:uri="fdc9cd82-1864-4dd8-ad3d-027a48ed537a"/>
    <ds:schemaRef ds:uri="88ffa7dc-20df-4e32-ba73-cfde848d81fa"/>
  </ds:schemaRefs>
</ds:datastoreItem>
</file>

<file path=customXml/itemProps2.xml><?xml version="1.0" encoding="utf-8"?>
<ds:datastoreItem xmlns:ds="http://schemas.openxmlformats.org/officeDocument/2006/customXml" ds:itemID="{5455D075-1306-4D89-8CB0-FC16D6F07E54}">
  <ds:schemaRefs>
    <ds:schemaRef ds:uri="http://schemas.microsoft.com/sharepoint/v3/contenttype/forms"/>
  </ds:schemaRefs>
</ds:datastoreItem>
</file>

<file path=customXml/itemProps3.xml><?xml version="1.0" encoding="utf-8"?>
<ds:datastoreItem xmlns:ds="http://schemas.openxmlformats.org/officeDocument/2006/customXml" ds:itemID="{3B8A583E-DDC8-4B94-A14F-883FFE65C59B}"/>
</file>

<file path=docProps/app.xml><?xml version="1.0" encoding="utf-8"?>
<Properties xmlns="http://schemas.openxmlformats.org/officeDocument/2006/extended-properties" xmlns:vt="http://schemas.openxmlformats.org/officeDocument/2006/docPropsVTypes">
  <Template>TM04033917[[fn=Berlin]]</Template>
  <TotalTime>951</TotalTime>
  <Words>1278</Words>
  <Application>Microsoft Office PowerPoint</Application>
  <PresentationFormat>Widescreen</PresentationFormat>
  <Paragraphs>164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Frame</vt:lpstr>
      <vt:lpstr>Welcome to Year 5</vt:lpstr>
      <vt:lpstr>English and Maths</vt:lpstr>
      <vt:lpstr>Our Topics</vt:lpstr>
      <vt:lpstr>Year 5 Subject Overviews</vt:lpstr>
      <vt:lpstr>Enrichment – trips, workshops and special days</vt:lpstr>
      <vt:lpstr>PE</vt:lpstr>
      <vt:lpstr>Home learning</vt:lpstr>
      <vt:lpstr>Golden Rules </vt:lpstr>
      <vt:lpstr>  Langstone Learners</vt:lpstr>
      <vt:lpstr>Class Assemblies</vt:lpstr>
      <vt:lpstr>Useful websites to use at home </vt:lpstr>
    </vt:vector>
  </TitlesOfParts>
  <Company>Langstone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gharris</dc:creator>
  <cp:lastModifiedBy>gharris</cp:lastModifiedBy>
  <cp:revision>83</cp:revision>
  <dcterms:created xsi:type="dcterms:W3CDTF">2023-11-23T10:00:18Z</dcterms:created>
  <dcterms:modified xsi:type="dcterms:W3CDTF">2025-11-05T10:32:14Z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0x01010039D5DD8E686ED547B9E8AC2351326673</vt:lpwstr>
  </property>
  <property fmtid="{D5CDD505-2E9C-101B-9397-08002B2CF9AE}" pid="3" name="_ExtendedDescription">
    <vt:lpwstr/>
  </property>
  <property fmtid="{D5CDD505-2E9C-101B-9397-08002B2CF9AE}" pid="4" name="MediaServiceImageTags">
    <vt:lpwstr/>
  </property>
</Properties>
</file>