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Lst>
  <p:sldIdLst>
    <p:sldId id="256" r:id="rId5"/>
    <p:sldId id="258" r:id="rId6"/>
    <p:sldId id="259" r:id="rId7"/>
    <p:sldId id="264" r:id="rId8"/>
    <p:sldId id="270" r:id="rId9"/>
    <p:sldId id="260" r:id="rId10"/>
    <p:sldId id="269" r:id="rId11"/>
    <p:sldId id="261" r:id="rId12"/>
    <p:sldId id="268" r:id="rId13"/>
    <p:sldId id="267" r:id="rId14"/>
    <p:sldId id="266" r:id="rId15"/>
    <p:sldId id="265" r:id="rId16"/>
    <p:sldId id="263"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9339FE-CB20-393E-7079-AB68EECBECE3}" v="1" dt="2025-11-05T10:31:50.6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8" autoAdjust="0"/>
    <p:restoredTop sz="94660"/>
  </p:normalViewPr>
  <p:slideViewPr>
    <p:cSldViewPr snapToGrid="0">
      <p:cViewPr varScale="1">
        <p:scale>
          <a:sx n="87" d="100"/>
          <a:sy n="87" d="100"/>
        </p:scale>
        <p:origin x="48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G Harris" userId="S::g.harris@langstoneprimary.chimat.uk::9590cb67-2369-4727-88b8-97d722fe09ab" providerId="AD" clId="Web-{059339FE-CB20-393E-7079-AB68EECBECE3}"/>
    <pc:docChg chg="delSld">
      <pc:chgData name="Mrs G Harris" userId="S::g.harris@langstoneprimary.chimat.uk::9590cb67-2369-4727-88b8-97d722fe09ab" providerId="AD" clId="Web-{059339FE-CB20-393E-7079-AB68EECBECE3}" dt="2025-11-05T10:31:50.673" v="0"/>
      <pc:docMkLst>
        <pc:docMk/>
      </pc:docMkLst>
      <pc:sldChg chg="del">
        <pc:chgData name="Mrs G Harris" userId="S::g.harris@langstoneprimary.chimat.uk::9590cb67-2369-4727-88b8-97d722fe09ab" providerId="AD" clId="Web-{059339FE-CB20-393E-7079-AB68EECBECE3}" dt="2025-11-05T10:31:50.673" v="0"/>
        <pc:sldMkLst>
          <pc:docMk/>
          <pc:sldMk cId="18056480"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11/5/2025</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www.myon.co.uk/login/" TargetMode="External"/><Relationship Id="rId7" Type="http://schemas.openxmlformats.org/officeDocument/2006/relationships/image" Target="../media/image19.png"/><Relationship Id="rId2" Type="http://schemas.openxmlformats.org/officeDocument/2006/relationships/hyperlink" Target="https://ukhosted105.renlearn.co.uk/6708094/" TargetMode="Externa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hyperlink" Target="https://ttrockstars.com/" TargetMode="External"/><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hyperlink" Target="https://global-zone61.renaissance-go.com/welcomeportal/6708094" TargetMode="External"/><Relationship Id="rId1" Type="http://schemas.openxmlformats.org/officeDocument/2006/relationships/slideLayout" Target="../slideLayouts/slideLayout2.xml"/><Relationship Id="rId6" Type="http://schemas.openxmlformats.org/officeDocument/2006/relationships/hyperlink" Target="https://www.myon.co.uk/index.html" TargetMode="External"/><Relationship Id="rId5" Type="http://schemas.openxmlformats.org/officeDocument/2006/relationships/hyperlink" Target="https://www.spellingshed.com/en-gb/" TargetMode="External"/><Relationship Id="rId4" Type="http://schemas.openxmlformats.org/officeDocument/2006/relationships/hyperlink" Target="https://www.sumdog.com/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069848" y="1298448"/>
            <a:ext cx="7315200" cy="2655181"/>
          </a:xfrm>
        </p:spPr>
        <p:txBody>
          <a:bodyPr/>
          <a:lstStyle/>
          <a:p>
            <a:r>
              <a:rPr lang="en-GB" dirty="0"/>
              <a:t>Welcome to Year 6</a:t>
            </a:r>
          </a:p>
        </p:txBody>
      </p:sp>
      <p:sp>
        <p:nvSpPr>
          <p:cNvPr id="3" name="Subtitle 2"/>
          <p:cNvSpPr>
            <a:spLocks noGrp="1"/>
          </p:cNvSpPr>
          <p:nvPr>
            <p:ph type="subTitle" idx="1"/>
          </p:nvPr>
        </p:nvSpPr>
        <p:spPr>
          <a:xfrm>
            <a:off x="1100015" y="4229923"/>
            <a:ext cx="7315200" cy="1657760"/>
          </a:xfrm>
        </p:spPr>
        <p:txBody>
          <a:bodyPr>
            <a:normAutofit/>
          </a:bodyPr>
          <a:lstStyle/>
          <a:p>
            <a:r>
              <a:rPr lang="en-GB" dirty="0">
                <a:solidFill>
                  <a:schemeClr val="bg2"/>
                </a:solidFill>
              </a:rPr>
              <a:t>6JH: Mr Harness (year leader)</a:t>
            </a:r>
          </a:p>
          <a:p>
            <a:r>
              <a:rPr lang="en-GB" dirty="0">
                <a:solidFill>
                  <a:schemeClr val="bg2"/>
                </a:solidFill>
              </a:rPr>
              <a:t>6AH: Mr Handley</a:t>
            </a:r>
          </a:p>
          <a:p>
            <a:r>
              <a:rPr lang="en-GB" dirty="0">
                <a:solidFill>
                  <a:schemeClr val="bg2"/>
                </a:solidFill>
              </a:rPr>
              <a:t>6J: Miss Jordan</a:t>
            </a:r>
          </a:p>
          <a:p>
            <a:endParaRPr lang="en-GB" dirty="0"/>
          </a:p>
        </p:txBody>
      </p:sp>
      <p:sp>
        <p:nvSpPr>
          <p:cNvPr id="5" name="Rounded Rectangle 4"/>
          <p:cNvSpPr/>
          <p:nvPr/>
        </p:nvSpPr>
        <p:spPr>
          <a:xfrm>
            <a:off x="9215839" y="3478169"/>
            <a:ext cx="2928002" cy="262479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Langstone Academy is a community of learners who strive and aspire to ‘be excellent everywhere’. </a:t>
            </a:r>
            <a:r>
              <a:rPr lang="en-US"/>
              <a:t>As learners, </a:t>
            </a:r>
            <a:r>
              <a:rPr lang="en-US" dirty="0"/>
              <a:t>we seek to challenge and question the world around us to develop the skills to be lifelong learners. </a:t>
            </a:r>
            <a:endParaRPr lang="en-GB"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2919" t="2403" r="2034" b="2550"/>
          <a:stretch/>
        </p:blipFill>
        <p:spPr>
          <a:xfrm>
            <a:off x="9215839" y="537092"/>
            <a:ext cx="2941076" cy="2941077"/>
          </a:xfrm>
          <a:prstGeom prst="rect">
            <a:avLst/>
          </a:prstGeom>
        </p:spPr>
      </p:pic>
    </p:spTree>
    <p:extLst>
      <p:ext uri="{BB962C8B-B14F-4D97-AF65-F5344CB8AC3E}">
        <p14:creationId xmlns:p14="http://schemas.microsoft.com/office/powerpoint/2010/main" val="292015389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English and Maths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79358189"/>
              </p:ext>
            </p:extLst>
          </p:nvPr>
        </p:nvGraphicFramePr>
        <p:xfrm>
          <a:off x="3558822" y="579237"/>
          <a:ext cx="7867786" cy="4485640"/>
        </p:xfrm>
        <a:graphic>
          <a:graphicData uri="http://schemas.openxmlformats.org/drawingml/2006/table">
            <a:tbl>
              <a:tblPr firstRow="1" bandRow="1">
                <a:tableStyleId>{5C22544A-7EE6-4342-B048-85BDC9FD1C3A}</a:tableStyleId>
              </a:tblPr>
              <a:tblGrid>
                <a:gridCol w="1088876">
                  <a:extLst>
                    <a:ext uri="{9D8B030D-6E8A-4147-A177-3AD203B41FA5}">
                      <a16:colId xmlns:a16="http://schemas.microsoft.com/office/drawing/2014/main" val="1306726485"/>
                    </a:ext>
                  </a:extLst>
                </a:gridCol>
                <a:gridCol w="4075283">
                  <a:extLst>
                    <a:ext uri="{9D8B030D-6E8A-4147-A177-3AD203B41FA5}">
                      <a16:colId xmlns:a16="http://schemas.microsoft.com/office/drawing/2014/main" val="1804849163"/>
                    </a:ext>
                  </a:extLst>
                </a:gridCol>
                <a:gridCol w="2703627">
                  <a:extLst>
                    <a:ext uri="{9D8B030D-6E8A-4147-A177-3AD203B41FA5}">
                      <a16:colId xmlns:a16="http://schemas.microsoft.com/office/drawing/2014/main" val="2660399210"/>
                    </a:ext>
                  </a:extLst>
                </a:gridCol>
              </a:tblGrid>
              <a:tr h="370840">
                <a:tc>
                  <a:txBody>
                    <a:bodyPr/>
                    <a:lstStyle/>
                    <a:p>
                      <a:r>
                        <a:rPr lang="en-GB" dirty="0"/>
                        <a:t>When</a:t>
                      </a:r>
                    </a:p>
                  </a:txBody>
                  <a:tcPr/>
                </a:tc>
                <a:tc>
                  <a:txBody>
                    <a:bodyPr/>
                    <a:lstStyle/>
                    <a:p>
                      <a:r>
                        <a:rPr lang="en-GB" dirty="0"/>
                        <a:t>English</a:t>
                      </a:r>
                    </a:p>
                  </a:txBody>
                  <a:tcPr/>
                </a:tc>
                <a:tc>
                  <a:txBody>
                    <a:bodyPr/>
                    <a:lstStyle/>
                    <a:p>
                      <a:r>
                        <a:rPr lang="en-GB" dirty="0"/>
                        <a:t>Maths</a:t>
                      </a:r>
                    </a:p>
                  </a:txBody>
                  <a:tcPr/>
                </a:tc>
                <a:extLst>
                  <a:ext uri="{0D108BD9-81ED-4DB2-BD59-A6C34878D82A}">
                    <a16:rowId xmlns:a16="http://schemas.microsoft.com/office/drawing/2014/main" val="1842457122"/>
                  </a:ext>
                </a:extLst>
              </a:tr>
              <a:tr h="370840">
                <a:tc>
                  <a:txBody>
                    <a:bodyPr/>
                    <a:lstStyle/>
                    <a:p>
                      <a:r>
                        <a:rPr lang="en-GB" dirty="0"/>
                        <a:t>Autumn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err="1">
                          <a:solidFill>
                            <a:schemeClr val="tx1"/>
                          </a:solidFill>
                        </a:rPr>
                        <a:t>Eastboune</a:t>
                      </a:r>
                      <a:r>
                        <a:rPr lang="en-GB" b="1" baseline="0" dirty="0">
                          <a:solidFill>
                            <a:schemeClr val="tx1"/>
                          </a:solidFill>
                        </a:rPr>
                        <a:t> - </a:t>
                      </a:r>
                      <a:r>
                        <a:rPr lang="en-GB" b="0" baseline="0" dirty="0">
                          <a:solidFill>
                            <a:schemeClr val="tx1"/>
                          </a:solidFill>
                        </a:rPr>
                        <a:t>Poetry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solidFill>
                            <a:schemeClr val="tx1"/>
                          </a:solidFill>
                        </a:rPr>
                        <a:t>The Explorer</a:t>
                      </a:r>
                      <a:r>
                        <a:rPr lang="en-GB" baseline="0" dirty="0">
                          <a:solidFill>
                            <a:schemeClr val="tx1"/>
                          </a:solidFill>
                        </a:rPr>
                        <a:t>– Setting Description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solidFill>
                            <a:schemeClr val="tx1"/>
                          </a:solidFill>
                        </a:rPr>
                        <a:t>The Explorer</a:t>
                      </a:r>
                      <a:r>
                        <a:rPr lang="en-GB" baseline="0" dirty="0">
                          <a:solidFill>
                            <a:schemeClr val="tx1"/>
                          </a:solidFill>
                        </a:rPr>
                        <a:t>–Retelling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Grimm Stories </a:t>
                      </a:r>
                      <a:r>
                        <a:rPr lang="en-GB" baseline="0" dirty="0"/>
                        <a:t>– Own narrative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The Grinch </a:t>
                      </a:r>
                      <a:r>
                        <a:rPr lang="en-GB" b="0" baseline="0" dirty="0"/>
                        <a:t>- Instructions</a:t>
                      </a:r>
                      <a:endParaRPr lang="en-GB" b="1" dirty="0"/>
                    </a:p>
                  </a:txBody>
                  <a:tcPr/>
                </a:tc>
                <a:tc>
                  <a:txBody>
                    <a:bodyPr/>
                    <a:lstStyle/>
                    <a:p>
                      <a:r>
                        <a:rPr lang="en-GB" dirty="0"/>
                        <a:t>Multiples of</a:t>
                      </a:r>
                      <a:r>
                        <a:rPr lang="en-GB" baseline="0" dirty="0"/>
                        <a:t> 1000</a:t>
                      </a:r>
                    </a:p>
                    <a:p>
                      <a:r>
                        <a:rPr lang="en-GB" baseline="0" dirty="0"/>
                        <a:t>Numbers up to 10,000,000</a:t>
                      </a:r>
                    </a:p>
                    <a:p>
                      <a:r>
                        <a:rPr lang="en-GB" baseline="0" dirty="0"/>
                        <a:t>Calculations</a:t>
                      </a:r>
                    </a:p>
                    <a:p>
                      <a:r>
                        <a:rPr lang="en-GB" baseline="0" dirty="0"/>
                        <a:t>Multiplication and Division</a:t>
                      </a:r>
                      <a:endParaRPr lang="en-GB" dirty="0"/>
                    </a:p>
                  </a:txBody>
                  <a:tcPr/>
                </a:tc>
                <a:extLst>
                  <a:ext uri="{0D108BD9-81ED-4DB2-BD59-A6C34878D82A}">
                    <a16:rowId xmlns:a16="http://schemas.microsoft.com/office/drawing/2014/main" val="568608462"/>
                  </a:ext>
                </a:extLst>
              </a:tr>
              <a:tr h="370840">
                <a:tc>
                  <a:txBody>
                    <a:bodyPr/>
                    <a:lstStyle/>
                    <a:p>
                      <a:r>
                        <a:rPr lang="en-GB" dirty="0"/>
                        <a:t>Spring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Natural disasters </a:t>
                      </a:r>
                      <a:r>
                        <a:rPr lang="en-GB" baseline="0" dirty="0"/>
                        <a:t>– Non-chronological Report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solidFill>
                            <a:schemeClr val="tx1"/>
                          </a:solidFill>
                        </a:rPr>
                        <a:t>Portal story</a:t>
                      </a:r>
                      <a:r>
                        <a:rPr lang="en-GB" baseline="0" dirty="0">
                          <a:solidFill>
                            <a:schemeClr val="tx1"/>
                          </a:solidFill>
                        </a:rPr>
                        <a:t> - dialogue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Rock, Paper, Scissors </a:t>
                      </a:r>
                      <a:r>
                        <a:rPr lang="en-GB" baseline="0" dirty="0"/>
                        <a:t>– Narrative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Pompeii </a:t>
                      </a:r>
                      <a:r>
                        <a:rPr lang="en-GB" baseline="0" dirty="0"/>
                        <a:t>– Narrative Recount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Holes</a:t>
                      </a:r>
                      <a:r>
                        <a:rPr lang="en-GB" baseline="0" dirty="0"/>
                        <a:t> – Non-chronological Report</a:t>
                      </a:r>
                    </a:p>
                  </a:txBody>
                  <a:tcPr/>
                </a:tc>
                <a:tc>
                  <a:txBody>
                    <a:bodyPr/>
                    <a:lstStyle/>
                    <a:p>
                      <a:r>
                        <a:rPr lang="en-GB" baseline="0" dirty="0"/>
                        <a:t>Mean Average</a:t>
                      </a:r>
                    </a:p>
                    <a:p>
                      <a:r>
                        <a:rPr lang="en-GB" baseline="0" dirty="0"/>
                        <a:t>Fractions and percentages</a:t>
                      </a:r>
                    </a:p>
                    <a:p>
                      <a:r>
                        <a:rPr lang="en-GB" baseline="0" dirty="0"/>
                        <a:t>Shapes</a:t>
                      </a:r>
                    </a:p>
                    <a:p>
                      <a:r>
                        <a:rPr lang="en-GB" baseline="0" dirty="0"/>
                        <a:t>Area and perimeter</a:t>
                      </a:r>
                    </a:p>
                    <a:p>
                      <a:r>
                        <a:rPr lang="en-GB" baseline="0" dirty="0"/>
                        <a:t>Statistics</a:t>
                      </a:r>
                    </a:p>
                    <a:p>
                      <a:endParaRPr lang="en-GB" dirty="0"/>
                    </a:p>
                  </a:txBody>
                  <a:tcPr/>
                </a:tc>
                <a:extLst>
                  <a:ext uri="{0D108BD9-81ED-4DB2-BD59-A6C34878D82A}">
                    <a16:rowId xmlns:a16="http://schemas.microsoft.com/office/drawing/2014/main" val="917015107"/>
                  </a:ext>
                </a:extLst>
              </a:tr>
              <a:tr h="370840">
                <a:tc>
                  <a:txBody>
                    <a:bodyPr/>
                    <a:lstStyle/>
                    <a:p>
                      <a:r>
                        <a:rPr lang="en-GB" dirty="0"/>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Holes</a:t>
                      </a:r>
                      <a:r>
                        <a:rPr lang="en-GB" dirty="0"/>
                        <a:t> – Instructions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Writer’s choice </a:t>
                      </a:r>
                      <a:r>
                        <a:rPr lang="en-GB" dirty="0"/>
                        <a:t>– Persuasion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Writer’s choice </a:t>
                      </a:r>
                      <a:r>
                        <a:rPr lang="en-GB" baseline="0" dirty="0"/>
                        <a:t>– </a:t>
                      </a:r>
                      <a:r>
                        <a:rPr lang="en-GB" dirty="0"/>
                        <a:t>Balanced</a:t>
                      </a:r>
                      <a:r>
                        <a:rPr lang="en-GB" baseline="0" dirty="0"/>
                        <a:t> Argument</a:t>
                      </a:r>
                      <a:endParaRPr lang="en-GB" dirty="0"/>
                    </a:p>
                  </a:txBody>
                  <a:tcPr/>
                </a:tc>
                <a:tc>
                  <a:txBody>
                    <a:bodyPr/>
                    <a:lstStyle/>
                    <a:p>
                      <a:r>
                        <a:rPr lang="en-GB" dirty="0"/>
                        <a:t>Ratio</a:t>
                      </a:r>
                      <a:r>
                        <a:rPr lang="en-GB" baseline="0" dirty="0"/>
                        <a:t> and proportion</a:t>
                      </a:r>
                    </a:p>
                    <a:p>
                      <a:r>
                        <a:rPr lang="en-GB" baseline="0" dirty="0"/>
                        <a:t>Solving problems with 2 unknowns</a:t>
                      </a:r>
                      <a:endParaRPr lang="en-GB" dirty="0"/>
                    </a:p>
                  </a:txBody>
                  <a:tcPr/>
                </a:tc>
                <a:extLst>
                  <a:ext uri="{0D108BD9-81ED-4DB2-BD59-A6C34878D82A}">
                    <a16:rowId xmlns:a16="http://schemas.microsoft.com/office/drawing/2014/main" val="472947537"/>
                  </a:ext>
                </a:extLst>
              </a:tr>
            </a:tbl>
          </a:graphicData>
        </a:graphic>
      </p:graphicFrame>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1631" y="5013577"/>
            <a:ext cx="708026" cy="989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4121" y="5064877"/>
            <a:ext cx="651814" cy="8482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30393" y="5089272"/>
            <a:ext cx="652463" cy="776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3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67315" y="5080370"/>
            <a:ext cx="665163" cy="835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33"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01395" y="4970484"/>
            <a:ext cx="725213" cy="1123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 name="Picture 2"/>
          <p:cNvPicPr>
            <a:picLocks noChangeAspect="1"/>
          </p:cNvPicPr>
          <p:nvPr/>
        </p:nvPicPr>
        <p:blipFill>
          <a:blip r:embed="rId7"/>
          <a:stretch>
            <a:fillRect/>
          </a:stretch>
        </p:blipFill>
        <p:spPr>
          <a:xfrm>
            <a:off x="5216292" y="5003377"/>
            <a:ext cx="714979" cy="989013"/>
          </a:xfrm>
          <a:prstGeom prst="rect">
            <a:avLst/>
          </a:prstGeom>
        </p:spPr>
      </p:pic>
      <p:pic>
        <p:nvPicPr>
          <p:cNvPr id="6" name="Picture 5"/>
          <p:cNvPicPr>
            <a:picLocks noChangeAspect="1"/>
          </p:cNvPicPr>
          <p:nvPr/>
        </p:nvPicPr>
        <p:blipFill>
          <a:blip r:embed="rId8"/>
          <a:stretch>
            <a:fillRect/>
          </a:stretch>
        </p:blipFill>
        <p:spPr>
          <a:xfrm>
            <a:off x="4081026" y="5003377"/>
            <a:ext cx="924906" cy="924906"/>
          </a:xfrm>
          <a:prstGeom prst="rect">
            <a:avLst/>
          </a:prstGeom>
        </p:spPr>
      </p:pic>
      <p:pic>
        <p:nvPicPr>
          <p:cNvPr id="5" name="Picture 4"/>
          <p:cNvPicPr>
            <a:picLocks noChangeAspect="1"/>
          </p:cNvPicPr>
          <p:nvPr/>
        </p:nvPicPr>
        <p:blipFill>
          <a:blip r:embed="rId9"/>
          <a:stretch>
            <a:fillRect/>
          </a:stretch>
        </p:blipFill>
        <p:spPr>
          <a:xfrm>
            <a:off x="7254971" y="5064877"/>
            <a:ext cx="775871" cy="961709"/>
          </a:xfrm>
          <a:prstGeom prst="rect">
            <a:avLst/>
          </a:prstGeom>
        </p:spPr>
      </p:pic>
    </p:spTree>
    <p:extLst>
      <p:ext uri="{BB962C8B-B14F-4D97-AF65-F5344CB8AC3E}">
        <p14:creationId xmlns:p14="http://schemas.microsoft.com/office/powerpoint/2010/main" val="16097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Topics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34056371"/>
              </p:ext>
            </p:extLst>
          </p:nvPr>
        </p:nvGraphicFramePr>
        <p:xfrm>
          <a:off x="4533157" y="1949039"/>
          <a:ext cx="6301496" cy="2016760"/>
        </p:xfrm>
        <a:graphic>
          <a:graphicData uri="http://schemas.openxmlformats.org/drawingml/2006/table">
            <a:tbl>
              <a:tblPr firstRow="1" bandRow="1">
                <a:tableStyleId>{5C22544A-7EE6-4342-B048-85BDC9FD1C3A}</a:tableStyleId>
              </a:tblPr>
              <a:tblGrid>
                <a:gridCol w="3189905">
                  <a:extLst>
                    <a:ext uri="{9D8B030D-6E8A-4147-A177-3AD203B41FA5}">
                      <a16:colId xmlns:a16="http://schemas.microsoft.com/office/drawing/2014/main" val="1763444166"/>
                    </a:ext>
                  </a:extLst>
                </a:gridCol>
                <a:gridCol w="3111591">
                  <a:extLst>
                    <a:ext uri="{9D8B030D-6E8A-4147-A177-3AD203B41FA5}">
                      <a16:colId xmlns:a16="http://schemas.microsoft.com/office/drawing/2014/main" val="3709299205"/>
                    </a:ext>
                  </a:extLst>
                </a:gridCol>
              </a:tblGrid>
              <a:tr h="353407">
                <a:tc>
                  <a:txBody>
                    <a:bodyPr/>
                    <a:lstStyle/>
                    <a:p>
                      <a:r>
                        <a:rPr lang="en-GB" dirty="0"/>
                        <a:t>Topic</a:t>
                      </a:r>
                    </a:p>
                  </a:txBody>
                  <a:tcPr/>
                </a:tc>
                <a:tc>
                  <a:txBody>
                    <a:bodyPr/>
                    <a:lstStyle/>
                    <a:p>
                      <a:r>
                        <a:rPr lang="en-GB" dirty="0"/>
                        <a:t>Subject</a:t>
                      </a:r>
                    </a:p>
                  </a:txBody>
                  <a:tcPr/>
                </a:tc>
                <a:extLst>
                  <a:ext uri="{0D108BD9-81ED-4DB2-BD59-A6C34878D82A}">
                    <a16:rowId xmlns:a16="http://schemas.microsoft.com/office/drawing/2014/main" val="3802391027"/>
                  </a:ext>
                </a:extLst>
              </a:tr>
              <a:tr h="370840">
                <a:tc>
                  <a:txBody>
                    <a:bodyPr/>
                    <a:lstStyle/>
                    <a:p>
                      <a:r>
                        <a:rPr lang="en-GB" baseline="0" dirty="0"/>
                        <a:t>Travellers of the World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Geography</a:t>
                      </a:r>
                      <a:r>
                        <a:rPr lang="en-GB" baseline="0" dirty="0"/>
                        <a:t> – the natural world and explorers</a:t>
                      </a:r>
                      <a:endParaRPr lang="en-GB" dirty="0"/>
                    </a:p>
                  </a:txBody>
                  <a:tcPr/>
                </a:tc>
                <a:extLst>
                  <a:ext uri="{0D108BD9-81ED-4DB2-BD59-A6C34878D82A}">
                    <a16:rowId xmlns:a16="http://schemas.microsoft.com/office/drawing/2014/main" val="2490109657"/>
                  </a:ext>
                </a:extLst>
              </a:tr>
              <a:tr h="370840">
                <a:tc>
                  <a:txBody>
                    <a:bodyPr/>
                    <a:lstStyle/>
                    <a:p>
                      <a:r>
                        <a:rPr lang="en-GB" dirty="0"/>
                        <a:t>Living on the Edge</a:t>
                      </a:r>
                    </a:p>
                    <a:p>
                      <a:endParaRPr lang="en-GB" dirty="0"/>
                    </a:p>
                  </a:txBody>
                  <a:tcPr/>
                </a:tc>
                <a:tc>
                  <a:txBody>
                    <a:bodyPr/>
                    <a:lstStyle/>
                    <a:p>
                      <a:r>
                        <a:rPr lang="en-GB" dirty="0"/>
                        <a:t>Geography – Natural Disasters</a:t>
                      </a:r>
                    </a:p>
                    <a:p>
                      <a:r>
                        <a:rPr lang="en-GB" dirty="0"/>
                        <a:t>History - Pompeii</a:t>
                      </a:r>
                    </a:p>
                  </a:txBody>
                  <a:tcPr/>
                </a:tc>
                <a:extLst>
                  <a:ext uri="{0D108BD9-81ED-4DB2-BD59-A6C34878D82A}">
                    <a16:rowId xmlns:a16="http://schemas.microsoft.com/office/drawing/2014/main" val="183842253"/>
                  </a:ext>
                </a:extLst>
              </a:tr>
              <a:tr h="370840">
                <a:tc>
                  <a:txBody>
                    <a:bodyPr/>
                    <a:lstStyle/>
                    <a:p>
                      <a:r>
                        <a:rPr lang="en-GB" dirty="0">
                          <a:solidFill>
                            <a:schemeClr val="tx1"/>
                          </a:solidFill>
                        </a:rPr>
                        <a:t>This</a:t>
                      </a:r>
                      <a:r>
                        <a:rPr lang="en-GB" baseline="0" dirty="0">
                          <a:solidFill>
                            <a:schemeClr val="tx1"/>
                          </a:solidFill>
                        </a:rPr>
                        <a:t> is Sparta</a:t>
                      </a:r>
                      <a:endParaRPr lang="en-GB" dirty="0">
                        <a:solidFill>
                          <a:schemeClr val="tx1"/>
                        </a:solidFill>
                      </a:endParaRPr>
                    </a:p>
                  </a:txBody>
                  <a:tcPr/>
                </a:tc>
                <a:tc>
                  <a:txBody>
                    <a:bodyPr/>
                    <a:lstStyle/>
                    <a:p>
                      <a:r>
                        <a:rPr lang="en-GB" dirty="0">
                          <a:solidFill>
                            <a:schemeClr val="tx1"/>
                          </a:solidFill>
                        </a:rPr>
                        <a:t>History – Ancient</a:t>
                      </a:r>
                      <a:r>
                        <a:rPr lang="en-GB" baseline="0" dirty="0">
                          <a:solidFill>
                            <a:schemeClr val="tx1"/>
                          </a:solidFill>
                        </a:rPr>
                        <a:t> Greeks</a:t>
                      </a:r>
                      <a:endParaRPr lang="en-GB" dirty="0">
                        <a:solidFill>
                          <a:schemeClr val="tx1"/>
                        </a:solidFill>
                      </a:endParaRPr>
                    </a:p>
                  </a:txBody>
                  <a:tcPr/>
                </a:tc>
                <a:extLst>
                  <a:ext uri="{0D108BD9-81ED-4DB2-BD59-A6C34878D82A}">
                    <a16:rowId xmlns:a16="http://schemas.microsoft.com/office/drawing/2014/main" val="4283973367"/>
                  </a:ext>
                </a:extLst>
              </a:tr>
            </a:tbl>
          </a:graphicData>
        </a:graphic>
      </p:graphicFrame>
    </p:spTree>
    <p:extLst>
      <p:ext uri="{BB962C8B-B14F-4D97-AF65-F5344CB8AC3E}">
        <p14:creationId xmlns:p14="http://schemas.microsoft.com/office/powerpoint/2010/main" val="3320039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169" y="1012004"/>
            <a:ext cx="2947482" cy="4601183"/>
          </a:xfrm>
        </p:spPr>
        <p:txBody>
          <a:bodyPr/>
          <a:lstStyle/>
          <a:p>
            <a:r>
              <a:rPr lang="en-GB" dirty="0"/>
              <a:t>Year 6 Subject Overviews</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521250" y="527243"/>
            <a:ext cx="8585758" cy="5716020"/>
          </a:xfrm>
          <a:prstGeom prst="rect">
            <a:avLst/>
          </a:prstGeom>
        </p:spPr>
      </p:pic>
    </p:spTree>
    <p:extLst>
      <p:ext uri="{BB962C8B-B14F-4D97-AF65-F5344CB8AC3E}">
        <p14:creationId xmlns:p14="http://schemas.microsoft.com/office/powerpoint/2010/main" val="3324801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6 SATs</a:t>
            </a:r>
          </a:p>
        </p:txBody>
      </p:sp>
      <p:graphicFrame>
        <p:nvGraphicFramePr>
          <p:cNvPr id="6" name="Content Placeholder 3"/>
          <p:cNvGraphicFramePr>
            <a:graphicFrameLocks/>
          </p:cNvGraphicFramePr>
          <p:nvPr>
            <p:extLst>
              <p:ext uri="{D42A27DB-BD31-4B8C-83A1-F6EECF244321}">
                <p14:modId xmlns:p14="http://schemas.microsoft.com/office/powerpoint/2010/main" val="2971532772"/>
              </p:ext>
            </p:extLst>
          </p:nvPr>
        </p:nvGraphicFramePr>
        <p:xfrm>
          <a:off x="3542455" y="2200224"/>
          <a:ext cx="4880576" cy="1922134"/>
        </p:xfrm>
        <a:graphic>
          <a:graphicData uri="http://schemas.openxmlformats.org/drawingml/2006/table">
            <a:tbl>
              <a:tblPr firstRow="1" bandRow="1">
                <a:tableStyleId>{5C22544A-7EE6-4342-B048-85BDC9FD1C3A}</a:tableStyleId>
              </a:tblPr>
              <a:tblGrid>
                <a:gridCol w="2470616">
                  <a:extLst>
                    <a:ext uri="{9D8B030D-6E8A-4147-A177-3AD203B41FA5}">
                      <a16:colId xmlns:a16="http://schemas.microsoft.com/office/drawing/2014/main" val="1763444166"/>
                    </a:ext>
                  </a:extLst>
                </a:gridCol>
                <a:gridCol w="2409960">
                  <a:extLst>
                    <a:ext uri="{9D8B030D-6E8A-4147-A177-3AD203B41FA5}">
                      <a16:colId xmlns:a16="http://schemas.microsoft.com/office/drawing/2014/main" val="3709299205"/>
                    </a:ext>
                  </a:extLst>
                </a:gridCol>
              </a:tblGrid>
              <a:tr h="343911">
                <a:tc gridSpan="2">
                  <a:txBody>
                    <a:bodyPr/>
                    <a:lstStyle/>
                    <a:p>
                      <a:r>
                        <a:rPr lang="en-GB" dirty="0"/>
                        <a:t>Important Dates</a:t>
                      </a:r>
                    </a:p>
                  </a:txBody>
                  <a:tcPr/>
                </a:tc>
                <a:tc hMerge="1">
                  <a:txBody>
                    <a:bodyPr/>
                    <a:lstStyle/>
                    <a:p>
                      <a:endParaRPr lang="en-GB" dirty="0"/>
                    </a:p>
                  </a:txBody>
                  <a:tcPr/>
                </a:tc>
                <a:extLst>
                  <a:ext uri="{0D108BD9-81ED-4DB2-BD59-A6C34878D82A}">
                    <a16:rowId xmlns:a16="http://schemas.microsoft.com/office/drawing/2014/main" val="3802391027"/>
                  </a:ext>
                </a:extLst>
              </a:tr>
              <a:tr h="343911">
                <a:tc>
                  <a:txBody>
                    <a:bodyPr/>
                    <a:lstStyle/>
                    <a:p>
                      <a:r>
                        <a:rPr lang="en-GB" baseline="0" dirty="0"/>
                        <a:t>Autumn 1/2 mock SATs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13</a:t>
                      </a:r>
                      <a:r>
                        <a:rPr lang="en-GB" baseline="30000" dirty="0">
                          <a:solidFill>
                            <a:schemeClr val="tx1"/>
                          </a:solidFill>
                        </a:rPr>
                        <a:t>th</a:t>
                      </a:r>
                      <a:r>
                        <a:rPr lang="en-GB" dirty="0">
                          <a:solidFill>
                            <a:schemeClr val="tx1"/>
                          </a:solidFill>
                        </a:rPr>
                        <a:t> – 16</a:t>
                      </a:r>
                      <a:r>
                        <a:rPr lang="en-GB" baseline="30000" dirty="0">
                          <a:solidFill>
                            <a:schemeClr val="tx1"/>
                          </a:solidFill>
                        </a:rPr>
                        <a:t>th</a:t>
                      </a:r>
                      <a:r>
                        <a:rPr lang="en-GB" dirty="0">
                          <a:solidFill>
                            <a:schemeClr val="tx1"/>
                          </a:solidFill>
                        </a:rPr>
                        <a:t> October 2025</a:t>
                      </a:r>
                    </a:p>
                  </a:txBody>
                  <a:tcPr/>
                </a:tc>
                <a:extLst>
                  <a:ext uri="{0D108BD9-81ED-4DB2-BD59-A6C34878D82A}">
                    <a16:rowId xmlns:a16="http://schemas.microsoft.com/office/drawing/2014/main" val="2490109657"/>
                  </a:ext>
                </a:extLst>
              </a:tr>
              <a:tr h="343911">
                <a:tc>
                  <a:txBody>
                    <a:bodyPr/>
                    <a:lstStyle/>
                    <a:p>
                      <a:r>
                        <a:rPr lang="en-GB" dirty="0"/>
                        <a:t>Spring 1 mock SATs</a:t>
                      </a:r>
                    </a:p>
                  </a:txBody>
                  <a:tcPr/>
                </a:tc>
                <a:tc>
                  <a:txBody>
                    <a:bodyPr/>
                    <a:lstStyle/>
                    <a:p>
                      <a:r>
                        <a:rPr lang="en-GB" dirty="0">
                          <a:solidFill>
                            <a:schemeClr val="tx1"/>
                          </a:solidFill>
                        </a:rPr>
                        <a:t>12</a:t>
                      </a:r>
                      <a:r>
                        <a:rPr lang="en-GB" baseline="30000" dirty="0">
                          <a:solidFill>
                            <a:schemeClr val="tx1"/>
                          </a:solidFill>
                        </a:rPr>
                        <a:t>th</a:t>
                      </a:r>
                      <a:r>
                        <a:rPr lang="en-GB" dirty="0">
                          <a:solidFill>
                            <a:schemeClr val="tx1"/>
                          </a:solidFill>
                        </a:rPr>
                        <a:t> – 15</a:t>
                      </a:r>
                      <a:r>
                        <a:rPr lang="en-GB" baseline="30000" dirty="0">
                          <a:solidFill>
                            <a:schemeClr val="tx1"/>
                          </a:solidFill>
                        </a:rPr>
                        <a:t>th</a:t>
                      </a:r>
                      <a:r>
                        <a:rPr lang="en-GB" dirty="0">
                          <a:solidFill>
                            <a:schemeClr val="tx1"/>
                          </a:solidFill>
                        </a:rPr>
                        <a:t> January 2026</a:t>
                      </a:r>
                    </a:p>
                  </a:txBody>
                  <a:tcPr/>
                </a:tc>
                <a:extLst>
                  <a:ext uri="{0D108BD9-81ED-4DB2-BD59-A6C34878D82A}">
                    <a16:rowId xmlns:a16="http://schemas.microsoft.com/office/drawing/2014/main" val="183842253"/>
                  </a:ext>
                </a:extLst>
              </a:tr>
              <a:tr h="343911">
                <a:tc>
                  <a:txBody>
                    <a:bodyPr/>
                    <a:lstStyle/>
                    <a:p>
                      <a:r>
                        <a:rPr lang="en-GB" dirty="0"/>
                        <a:t>Spring 2 mock SATs</a:t>
                      </a:r>
                    </a:p>
                  </a:txBody>
                  <a:tcPr/>
                </a:tc>
                <a:tc>
                  <a:txBody>
                    <a:bodyPr/>
                    <a:lstStyle/>
                    <a:p>
                      <a:r>
                        <a:rPr lang="en-GB" dirty="0">
                          <a:solidFill>
                            <a:schemeClr val="tx1"/>
                          </a:solidFill>
                        </a:rPr>
                        <a:t>16</a:t>
                      </a:r>
                      <a:r>
                        <a:rPr lang="en-GB" baseline="30000" dirty="0">
                          <a:solidFill>
                            <a:schemeClr val="tx1"/>
                          </a:solidFill>
                        </a:rPr>
                        <a:t>th</a:t>
                      </a:r>
                      <a:r>
                        <a:rPr lang="en-GB" dirty="0">
                          <a:solidFill>
                            <a:schemeClr val="tx1"/>
                          </a:solidFill>
                        </a:rPr>
                        <a:t> – 19</a:t>
                      </a:r>
                      <a:r>
                        <a:rPr lang="en-GB" baseline="30000" dirty="0">
                          <a:solidFill>
                            <a:schemeClr val="tx1"/>
                          </a:solidFill>
                        </a:rPr>
                        <a:t>th</a:t>
                      </a:r>
                      <a:r>
                        <a:rPr lang="en-GB" dirty="0">
                          <a:solidFill>
                            <a:schemeClr val="tx1"/>
                          </a:solidFill>
                        </a:rPr>
                        <a:t> March 2026</a:t>
                      </a:r>
                    </a:p>
                  </a:txBody>
                  <a:tcPr/>
                </a:tc>
                <a:extLst>
                  <a:ext uri="{0D108BD9-81ED-4DB2-BD59-A6C34878D82A}">
                    <a16:rowId xmlns:a16="http://schemas.microsoft.com/office/drawing/2014/main" val="4283973367"/>
                  </a:ext>
                </a:extLst>
              </a:tr>
              <a:tr h="459094">
                <a:tc>
                  <a:txBody>
                    <a:bodyPr/>
                    <a:lstStyle/>
                    <a:p>
                      <a:r>
                        <a:rPr lang="en-GB" dirty="0"/>
                        <a:t>SATs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11</a:t>
                      </a:r>
                      <a:r>
                        <a:rPr lang="en-GB" baseline="30000" dirty="0">
                          <a:solidFill>
                            <a:schemeClr val="tx1"/>
                          </a:solidFill>
                        </a:rPr>
                        <a:t>th</a:t>
                      </a:r>
                      <a:r>
                        <a:rPr lang="en-GB" dirty="0">
                          <a:solidFill>
                            <a:schemeClr val="tx1"/>
                          </a:solidFill>
                        </a:rPr>
                        <a:t> – 14</a:t>
                      </a:r>
                      <a:r>
                        <a:rPr lang="en-GB" baseline="30000" dirty="0">
                          <a:solidFill>
                            <a:schemeClr val="tx1"/>
                          </a:solidFill>
                        </a:rPr>
                        <a:t>th</a:t>
                      </a:r>
                      <a:r>
                        <a:rPr lang="en-GB" dirty="0">
                          <a:solidFill>
                            <a:schemeClr val="tx1"/>
                          </a:solidFill>
                        </a:rPr>
                        <a:t> May 2026</a:t>
                      </a:r>
                    </a:p>
                  </a:txBody>
                  <a:tcPr/>
                </a:tc>
                <a:extLst>
                  <a:ext uri="{0D108BD9-81ED-4DB2-BD59-A6C34878D82A}">
                    <a16:rowId xmlns:a16="http://schemas.microsoft.com/office/drawing/2014/main" val="4278905746"/>
                  </a:ext>
                </a:extLst>
              </a:tr>
            </a:tbl>
          </a:graphicData>
        </a:graphic>
      </p:graphicFrame>
      <p:sp>
        <p:nvSpPr>
          <p:cNvPr id="7" name="Rounded Rectangle 6"/>
          <p:cNvSpPr/>
          <p:nvPr/>
        </p:nvSpPr>
        <p:spPr>
          <a:xfrm>
            <a:off x="3801369" y="4631215"/>
            <a:ext cx="7888477" cy="1828791"/>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dirty="0"/>
            </a:br>
            <a:r>
              <a:rPr lang="en-US" dirty="0">
                <a:solidFill>
                  <a:schemeClr val="tx1"/>
                </a:solidFill>
              </a:rPr>
              <a:t>Please remember:</a:t>
            </a:r>
          </a:p>
          <a:p>
            <a:r>
              <a:rPr lang="en-US" dirty="0">
                <a:solidFill>
                  <a:schemeClr val="tx1"/>
                </a:solidFill>
              </a:rPr>
              <a:t>- Do not book holidays on the dates above. The mock assessments are important as they allow children to familiarise themselves with the process and to build their confidence when approaching independent assessments in preparation for secondary school. They also allow teachers the opportunity to identify specific gaps and support your children to close them.</a:t>
            </a:r>
            <a:br>
              <a:rPr lang="en-US" dirty="0"/>
            </a:br>
            <a:endParaRPr lang="en-GB" dirty="0"/>
          </a:p>
        </p:txBody>
      </p:sp>
      <p:sp>
        <p:nvSpPr>
          <p:cNvPr id="8" name="Content Placeholder 2"/>
          <p:cNvSpPr>
            <a:spLocks noGrp="1"/>
          </p:cNvSpPr>
          <p:nvPr>
            <p:ph idx="1"/>
          </p:nvPr>
        </p:nvSpPr>
        <p:spPr>
          <a:xfrm>
            <a:off x="3542455" y="473266"/>
            <a:ext cx="8277257" cy="1669562"/>
          </a:xfrm>
        </p:spPr>
        <p:txBody>
          <a:bodyPr>
            <a:noAutofit/>
          </a:bodyPr>
          <a:lstStyle/>
          <a:p>
            <a:pPr marL="0" indent="0" algn="ctr">
              <a:buNone/>
            </a:pPr>
            <a:r>
              <a:rPr lang="en-US" b="1" u="sng" dirty="0">
                <a:solidFill>
                  <a:schemeClr val="tx1"/>
                </a:solidFill>
              </a:rPr>
              <a:t>What are SATs?</a:t>
            </a:r>
          </a:p>
          <a:p>
            <a:pPr marL="0" indent="0">
              <a:buNone/>
            </a:pPr>
            <a:r>
              <a:rPr lang="en-GB" sz="1800" dirty="0">
                <a:solidFill>
                  <a:schemeClr val="tx1"/>
                </a:solidFill>
              </a:rPr>
              <a:t>The Standard Assessment Tests (otherwise known as SATs) check your child’s knowledge of the National Curriculum. The tests are compulsory for Year 6 students and they’re used to assess your child against age-related expectations. They are an opportunity for your child to demonstrate what they have learned and that they are secondary ready.</a:t>
            </a:r>
          </a:p>
        </p:txBody>
      </p:sp>
      <p:graphicFrame>
        <p:nvGraphicFramePr>
          <p:cNvPr id="9" name="Content Placeholder 3"/>
          <p:cNvGraphicFramePr>
            <a:graphicFrameLocks/>
          </p:cNvGraphicFramePr>
          <p:nvPr>
            <p:extLst>
              <p:ext uri="{D42A27DB-BD31-4B8C-83A1-F6EECF244321}">
                <p14:modId xmlns:p14="http://schemas.microsoft.com/office/powerpoint/2010/main" val="584228407"/>
              </p:ext>
            </p:extLst>
          </p:nvPr>
        </p:nvGraphicFramePr>
        <p:xfrm>
          <a:off x="8440616" y="2463362"/>
          <a:ext cx="3249230" cy="1922132"/>
        </p:xfrm>
        <a:graphic>
          <a:graphicData uri="http://schemas.openxmlformats.org/drawingml/2006/table">
            <a:tbl>
              <a:tblPr firstRow="1" bandRow="1">
                <a:tableStyleId>{5C22544A-7EE6-4342-B048-85BDC9FD1C3A}</a:tableStyleId>
              </a:tblPr>
              <a:tblGrid>
                <a:gridCol w="2174806">
                  <a:extLst>
                    <a:ext uri="{9D8B030D-6E8A-4147-A177-3AD203B41FA5}">
                      <a16:colId xmlns:a16="http://schemas.microsoft.com/office/drawing/2014/main" val="1763444166"/>
                    </a:ext>
                  </a:extLst>
                </a:gridCol>
                <a:gridCol w="1074424">
                  <a:extLst>
                    <a:ext uri="{9D8B030D-6E8A-4147-A177-3AD203B41FA5}">
                      <a16:colId xmlns:a16="http://schemas.microsoft.com/office/drawing/2014/main" val="3709299205"/>
                    </a:ext>
                  </a:extLst>
                </a:gridCol>
              </a:tblGrid>
              <a:tr h="375136">
                <a:tc gridSpan="2">
                  <a:txBody>
                    <a:bodyPr/>
                    <a:lstStyle/>
                    <a:p>
                      <a:r>
                        <a:rPr lang="en-GB" dirty="0"/>
                        <a:t>Test</a:t>
                      </a:r>
                      <a:r>
                        <a:rPr lang="en-GB" baseline="0" dirty="0"/>
                        <a:t> days</a:t>
                      </a:r>
                      <a:endParaRPr lang="en-GB" dirty="0"/>
                    </a:p>
                  </a:txBody>
                  <a:tcPr/>
                </a:tc>
                <a:tc hMerge="1">
                  <a:txBody>
                    <a:bodyPr/>
                    <a:lstStyle/>
                    <a:p>
                      <a:endParaRPr lang="en-GB" dirty="0"/>
                    </a:p>
                  </a:txBody>
                  <a:tcPr/>
                </a:tc>
                <a:extLst>
                  <a:ext uri="{0D108BD9-81ED-4DB2-BD59-A6C34878D82A}">
                    <a16:rowId xmlns:a16="http://schemas.microsoft.com/office/drawing/2014/main" val="3802391027"/>
                  </a:ext>
                </a:extLst>
              </a:tr>
              <a:tr h="531443">
                <a:tc>
                  <a:txBody>
                    <a:bodyPr/>
                    <a:lstStyle/>
                    <a:p>
                      <a:r>
                        <a:rPr lang="en-GB" sz="1400" baseline="0" dirty="0"/>
                        <a:t>Grammar, punctuation &amp; spelling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Monday</a:t>
                      </a:r>
                    </a:p>
                  </a:txBody>
                  <a:tcPr/>
                </a:tc>
                <a:extLst>
                  <a:ext uri="{0D108BD9-81ED-4DB2-BD59-A6C34878D82A}">
                    <a16:rowId xmlns:a16="http://schemas.microsoft.com/office/drawing/2014/main" val="2490109657"/>
                  </a:ext>
                </a:extLst>
              </a:tr>
              <a:tr h="323162">
                <a:tc>
                  <a:txBody>
                    <a:bodyPr/>
                    <a:lstStyle/>
                    <a:p>
                      <a:r>
                        <a:rPr lang="en-GB" sz="1400" dirty="0"/>
                        <a:t>Reading</a:t>
                      </a:r>
                    </a:p>
                  </a:txBody>
                  <a:tcPr/>
                </a:tc>
                <a:tc>
                  <a:txBody>
                    <a:bodyPr/>
                    <a:lstStyle/>
                    <a:p>
                      <a:r>
                        <a:rPr lang="en-GB" sz="1400" dirty="0"/>
                        <a:t>Tuesday</a:t>
                      </a:r>
                    </a:p>
                  </a:txBody>
                  <a:tcPr/>
                </a:tc>
                <a:extLst>
                  <a:ext uri="{0D108BD9-81ED-4DB2-BD59-A6C34878D82A}">
                    <a16:rowId xmlns:a16="http://schemas.microsoft.com/office/drawing/2014/main" val="183842253"/>
                  </a:ext>
                </a:extLst>
              </a:tr>
              <a:tr h="323162">
                <a:tc>
                  <a:txBody>
                    <a:bodyPr/>
                    <a:lstStyle/>
                    <a:p>
                      <a:r>
                        <a:rPr lang="en-GB" sz="1400" dirty="0"/>
                        <a:t>Maths Paper 1 &amp; 2</a:t>
                      </a:r>
                    </a:p>
                  </a:txBody>
                  <a:tcPr/>
                </a:tc>
                <a:tc>
                  <a:txBody>
                    <a:bodyPr/>
                    <a:lstStyle/>
                    <a:p>
                      <a:r>
                        <a:rPr lang="en-GB" sz="1400" dirty="0"/>
                        <a:t>Wednesday</a:t>
                      </a:r>
                    </a:p>
                  </a:txBody>
                  <a:tcPr/>
                </a:tc>
                <a:extLst>
                  <a:ext uri="{0D108BD9-81ED-4DB2-BD59-A6C34878D82A}">
                    <a16:rowId xmlns:a16="http://schemas.microsoft.com/office/drawing/2014/main" val="4283973367"/>
                  </a:ext>
                </a:extLst>
              </a:tr>
              <a:tr h="369229">
                <a:tc>
                  <a:txBody>
                    <a:bodyPr/>
                    <a:lstStyle/>
                    <a:p>
                      <a:r>
                        <a:rPr lang="en-GB" sz="1400" dirty="0"/>
                        <a:t>Maths Paper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Thursday</a:t>
                      </a:r>
                    </a:p>
                  </a:txBody>
                  <a:tcPr/>
                </a:tc>
                <a:extLst>
                  <a:ext uri="{0D108BD9-81ED-4DB2-BD59-A6C34878D82A}">
                    <a16:rowId xmlns:a16="http://schemas.microsoft.com/office/drawing/2014/main" val="4278905746"/>
                  </a:ext>
                </a:extLst>
              </a:tr>
            </a:tbl>
          </a:graphicData>
        </a:graphic>
      </p:graphicFrame>
    </p:spTree>
    <p:extLst>
      <p:ext uri="{BB962C8B-B14F-4D97-AF65-F5344CB8AC3E}">
        <p14:creationId xmlns:p14="http://schemas.microsoft.com/office/powerpoint/2010/main" val="910001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Enrichment – trips, workshops and special days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64887130"/>
              </p:ext>
            </p:extLst>
          </p:nvPr>
        </p:nvGraphicFramePr>
        <p:xfrm>
          <a:off x="4267006" y="73388"/>
          <a:ext cx="6611309" cy="6766955"/>
        </p:xfrm>
        <a:graphic>
          <a:graphicData uri="http://schemas.openxmlformats.org/drawingml/2006/table">
            <a:tbl>
              <a:tblPr firstRow="1" bandRow="1">
                <a:tableStyleId>{5C22544A-7EE6-4342-B048-85BDC9FD1C3A}</a:tableStyleId>
              </a:tblPr>
              <a:tblGrid>
                <a:gridCol w="1453830">
                  <a:extLst>
                    <a:ext uri="{9D8B030D-6E8A-4147-A177-3AD203B41FA5}">
                      <a16:colId xmlns:a16="http://schemas.microsoft.com/office/drawing/2014/main" val="3382045787"/>
                    </a:ext>
                  </a:extLst>
                </a:gridCol>
                <a:gridCol w="5157479">
                  <a:extLst>
                    <a:ext uri="{9D8B030D-6E8A-4147-A177-3AD203B41FA5}">
                      <a16:colId xmlns:a16="http://schemas.microsoft.com/office/drawing/2014/main" val="1700859938"/>
                    </a:ext>
                  </a:extLst>
                </a:gridCol>
              </a:tblGrid>
              <a:tr h="321665">
                <a:tc>
                  <a:txBody>
                    <a:bodyPr/>
                    <a:lstStyle/>
                    <a:p>
                      <a:r>
                        <a:rPr lang="en-GB" sz="1600" dirty="0"/>
                        <a:t>Term</a:t>
                      </a:r>
                    </a:p>
                  </a:txBody>
                  <a:tcPr/>
                </a:tc>
                <a:tc>
                  <a:txBody>
                    <a:bodyPr/>
                    <a:lstStyle/>
                    <a:p>
                      <a:r>
                        <a:rPr lang="en-GB" sz="1600" dirty="0"/>
                        <a:t>Activity</a:t>
                      </a:r>
                    </a:p>
                  </a:txBody>
                  <a:tcPr/>
                </a:tc>
                <a:extLst>
                  <a:ext uri="{0D108BD9-81ED-4DB2-BD59-A6C34878D82A}">
                    <a16:rowId xmlns:a16="http://schemas.microsoft.com/office/drawing/2014/main" val="2694766791"/>
                  </a:ext>
                </a:extLst>
              </a:tr>
              <a:tr h="321665">
                <a:tc>
                  <a:txBody>
                    <a:bodyPr/>
                    <a:lstStyle/>
                    <a:p>
                      <a:r>
                        <a:rPr lang="en-GB" sz="1500" dirty="0">
                          <a:solidFill>
                            <a:schemeClr val="tx1"/>
                          </a:solidFill>
                        </a:rPr>
                        <a:t>Autumn</a:t>
                      </a:r>
                    </a:p>
                  </a:txBody>
                  <a:tcPr/>
                </a:tc>
                <a:tc>
                  <a:txBody>
                    <a:bodyPr/>
                    <a:lstStyle/>
                    <a:p>
                      <a:r>
                        <a:rPr lang="en-GB" sz="1500" dirty="0">
                          <a:solidFill>
                            <a:schemeClr val="tx1"/>
                          </a:solidFill>
                        </a:rPr>
                        <a:t>Reverend Visit (RE)</a:t>
                      </a:r>
                    </a:p>
                  </a:txBody>
                  <a:tcPr/>
                </a:tc>
                <a:extLst>
                  <a:ext uri="{0D108BD9-81ED-4DB2-BD59-A6C34878D82A}">
                    <a16:rowId xmlns:a16="http://schemas.microsoft.com/office/drawing/2014/main" val="884141506"/>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Autumn</a:t>
                      </a:r>
                    </a:p>
                  </a:txBody>
                  <a:tcPr/>
                </a:tc>
                <a:tc>
                  <a:txBody>
                    <a:bodyPr/>
                    <a:lstStyle/>
                    <a:p>
                      <a:r>
                        <a:rPr lang="en-GB" sz="1500" dirty="0">
                          <a:solidFill>
                            <a:schemeClr val="tx1"/>
                          </a:solidFill>
                        </a:rPr>
                        <a:t>HSBC finance workshop (PSHE)</a:t>
                      </a:r>
                    </a:p>
                  </a:txBody>
                  <a:tcPr/>
                </a:tc>
                <a:extLst>
                  <a:ext uri="{0D108BD9-81ED-4DB2-BD59-A6C34878D82A}">
                    <a16:rowId xmlns:a16="http://schemas.microsoft.com/office/drawing/2014/main" val="1783083823"/>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Autumn </a:t>
                      </a:r>
                    </a:p>
                  </a:txBody>
                  <a:tcPr/>
                </a:tc>
                <a:tc>
                  <a:txBody>
                    <a:bodyPr/>
                    <a:lstStyle/>
                    <a:p>
                      <a:r>
                        <a:rPr lang="en-GB" sz="1500" dirty="0">
                          <a:solidFill>
                            <a:schemeClr val="tx1"/>
                          </a:solidFill>
                        </a:rPr>
                        <a:t>Harvest Festival</a:t>
                      </a:r>
                    </a:p>
                  </a:txBody>
                  <a:tcPr/>
                </a:tc>
                <a:extLst>
                  <a:ext uri="{0D108BD9-81ED-4DB2-BD59-A6C34878D82A}">
                    <a16:rowId xmlns:a16="http://schemas.microsoft.com/office/drawing/2014/main" val="2596256067"/>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Autumn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Show Racism the Red Card Day</a:t>
                      </a:r>
                    </a:p>
                  </a:txBody>
                  <a:tcPr/>
                </a:tc>
                <a:extLst>
                  <a:ext uri="{0D108BD9-81ED-4DB2-BD59-A6C34878D82A}">
                    <a16:rowId xmlns:a16="http://schemas.microsoft.com/office/drawing/2014/main" val="2087611086"/>
                  </a:ext>
                </a:extLst>
              </a:tr>
              <a:tr h="321665">
                <a:tc>
                  <a:txBody>
                    <a:bodyPr/>
                    <a:lstStyle/>
                    <a:p>
                      <a:r>
                        <a:rPr lang="en-GB" sz="1500" dirty="0">
                          <a:solidFill>
                            <a:schemeClr val="tx1"/>
                          </a:solidFill>
                        </a:rPr>
                        <a:t>Autumn </a:t>
                      </a:r>
                    </a:p>
                  </a:txBody>
                  <a:tcPr/>
                </a:tc>
                <a:tc>
                  <a:txBody>
                    <a:bodyPr/>
                    <a:lstStyle/>
                    <a:p>
                      <a:r>
                        <a:rPr lang="en-US" sz="1500" dirty="0">
                          <a:solidFill>
                            <a:schemeClr val="tx1"/>
                          </a:solidFill>
                        </a:rPr>
                        <a:t>Trip</a:t>
                      </a:r>
                      <a:r>
                        <a:rPr lang="en-US" sz="1500" baseline="0" dirty="0">
                          <a:solidFill>
                            <a:schemeClr val="tx1"/>
                          </a:solidFill>
                        </a:rPr>
                        <a:t> to Baffin’s Pond</a:t>
                      </a:r>
                      <a:endParaRPr lang="en-US" sz="1500" dirty="0">
                        <a:solidFill>
                          <a:schemeClr val="tx1"/>
                        </a:solidFill>
                      </a:endParaRPr>
                    </a:p>
                  </a:txBody>
                  <a:tcPr/>
                </a:tc>
                <a:extLst>
                  <a:ext uri="{0D108BD9-81ED-4DB2-BD59-A6C34878D82A}">
                    <a16:rowId xmlns:a16="http://schemas.microsoft.com/office/drawing/2014/main" val="1886648633"/>
                  </a:ext>
                </a:extLst>
              </a:tr>
              <a:tr h="321665">
                <a:tc>
                  <a:txBody>
                    <a:bodyPr/>
                    <a:lstStyle/>
                    <a:p>
                      <a:r>
                        <a:rPr lang="en-GB" sz="1500" dirty="0">
                          <a:solidFill>
                            <a:schemeClr val="tx1"/>
                          </a:solidFill>
                        </a:rPr>
                        <a:t>Autumn</a:t>
                      </a:r>
                    </a:p>
                  </a:txBody>
                  <a:tcPr/>
                </a:tc>
                <a:tc>
                  <a:txBody>
                    <a:bodyPr/>
                    <a:lstStyle/>
                    <a:p>
                      <a:r>
                        <a:rPr lang="en-US" sz="1500" dirty="0">
                          <a:solidFill>
                            <a:schemeClr val="tx1"/>
                          </a:solidFill>
                        </a:rPr>
                        <a:t>STEM Light workshop </a:t>
                      </a:r>
                    </a:p>
                  </a:txBody>
                  <a:tcPr/>
                </a:tc>
                <a:extLst>
                  <a:ext uri="{0D108BD9-81ED-4DB2-BD59-A6C34878D82A}">
                    <a16:rowId xmlns:a16="http://schemas.microsoft.com/office/drawing/2014/main" val="1347820933"/>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Autumn</a:t>
                      </a:r>
                    </a:p>
                  </a:txBody>
                  <a:tcPr/>
                </a:tc>
                <a:tc>
                  <a:txBody>
                    <a:bodyPr/>
                    <a:lstStyle/>
                    <a:p>
                      <a:r>
                        <a:rPr lang="en-US" sz="1500" kern="1200" dirty="0">
                          <a:solidFill>
                            <a:schemeClr val="tx1"/>
                          </a:solidFill>
                          <a:effectLst/>
                          <a:latin typeface="+mn-lt"/>
                          <a:ea typeface="+mn-ea"/>
                          <a:cs typeface="+mn-cs"/>
                        </a:rPr>
                        <a:t>Anti-bullying week</a:t>
                      </a:r>
                    </a:p>
                  </a:txBody>
                  <a:tcPr/>
                </a:tc>
                <a:extLst>
                  <a:ext uri="{0D108BD9-81ED-4DB2-BD59-A6C34878D82A}">
                    <a16:rowId xmlns:a16="http://schemas.microsoft.com/office/drawing/2014/main" val="1708994726"/>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Autumn</a:t>
                      </a:r>
                    </a:p>
                  </a:txBody>
                  <a:tcPr/>
                </a:tc>
                <a:tc>
                  <a:txBody>
                    <a:bodyPr/>
                    <a:lstStyle/>
                    <a:p>
                      <a:r>
                        <a:rPr lang="en-US" sz="1500" kern="1200" dirty="0">
                          <a:solidFill>
                            <a:schemeClr val="tx1"/>
                          </a:solidFill>
                          <a:effectLst/>
                          <a:latin typeface="+mn-lt"/>
                          <a:ea typeface="+mn-ea"/>
                          <a:cs typeface="+mn-cs"/>
                        </a:rPr>
                        <a:t>Careers in the Digital</a:t>
                      </a:r>
                      <a:r>
                        <a:rPr lang="en-US" sz="1500" kern="1200" baseline="0" dirty="0">
                          <a:solidFill>
                            <a:schemeClr val="tx1"/>
                          </a:solidFill>
                          <a:effectLst/>
                          <a:latin typeface="+mn-lt"/>
                          <a:ea typeface="+mn-ea"/>
                          <a:cs typeface="+mn-cs"/>
                        </a:rPr>
                        <a:t> Sector workshop</a:t>
                      </a:r>
                      <a:endParaRPr lang="en-US" sz="1500" kern="1200" dirty="0">
                        <a:solidFill>
                          <a:schemeClr val="tx1"/>
                        </a:solidFill>
                        <a:effectLst/>
                        <a:latin typeface="+mn-lt"/>
                        <a:ea typeface="+mn-ea"/>
                        <a:cs typeface="+mn-cs"/>
                      </a:endParaRPr>
                    </a:p>
                  </a:txBody>
                  <a:tcPr/>
                </a:tc>
                <a:extLst>
                  <a:ext uri="{0D108BD9-81ED-4DB2-BD59-A6C34878D82A}">
                    <a16:rowId xmlns:a16="http://schemas.microsoft.com/office/drawing/2014/main" val="850363027"/>
                  </a:ext>
                </a:extLst>
              </a:tr>
              <a:tr h="321665">
                <a:tc>
                  <a:txBody>
                    <a:bodyPr/>
                    <a:lstStyle/>
                    <a:p>
                      <a:r>
                        <a:rPr lang="en-GB" sz="1500" dirty="0">
                          <a:solidFill>
                            <a:schemeClr val="tx1"/>
                          </a:solidFill>
                        </a:rPr>
                        <a:t>Spring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Mosque visit (RE—Islam)</a:t>
                      </a:r>
                    </a:p>
                  </a:txBody>
                  <a:tcPr/>
                </a:tc>
                <a:extLst>
                  <a:ext uri="{0D108BD9-81ED-4DB2-BD59-A6C34878D82A}">
                    <a16:rowId xmlns:a16="http://schemas.microsoft.com/office/drawing/2014/main" val="3372214976"/>
                  </a:ext>
                </a:extLst>
              </a:tr>
              <a:tr h="321665">
                <a:tc>
                  <a:txBody>
                    <a:bodyPr/>
                    <a:lstStyle/>
                    <a:p>
                      <a:r>
                        <a:rPr lang="en-GB" sz="1500" dirty="0">
                          <a:solidFill>
                            <a:schemeClr val="tx1"/>
                          </a:solidFill>
                        </a:rPr>
                        <a:t>Spring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City Life Church</a:t>
                      </a:r>
                      <a:r>
                        <a:rPr lang="en-GB" sz="1500" baseline="0" dirty="0">
                          <a:solidFill>
                            <a:schemeClr val="tx1"/>
                          </a:solidFill>
                        </a:rPr>
                        <a:t> visit (RE – Christianity)</a:t>
                      </a:r>
                      <a:endParaRPr lang="en-GB" sz="1500" dirty="0">
                        <a:solidFill>
                          <a:schemeClr val="tx1"/>
                        </a:solidFill>
                      </a:endParaRPr>
                    </a:p>
                  </a:txBody>
                  <a:tcPr/>
                </a:tc>
                <a:extLst>
                  <a:ext uri="{0D108BD9-81ED-4DB2-BD59-A6C34878D82A}">
                    <a16:rowId xmlns:a16="http://schemas.microsoft.com/office/drawing/2014/main" val="19301773"/>
                  </a:ext>
                </a:extLst>
              </a:tr>
              <a:tr h="305315">
                <a:tc>
                  <a:txBody>
                    <a:bodyPr/>
                    <a:lstStyle/>
                    <a:p>
                      <a:r>
                        <a:rPr lang="en-GB" sz="1500" dirty="0">
                          <a:solidFill>
                            <a:schemeClr val="tx1"/>
                          </a:solidFill>
                        </a:rPr>
                        <a:t>Spring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Safer Internet Day</a:t>
                      </a:r>
                    </a:p>
                  </a:txBody>
                  <a:tcPr/>
                </a:tc>
                <a:extLst>
                  <a:ext uri="{0D108BD9-81ED-4DB2-BD59-A6C34878D82A}">
                    <a16:rowId xmlns:a16="http://schemas.microsoft.com/office/drawing/2014/main" val="1634773725"/>
                  </a:ext>
                </a:extLst>
              </a:tr>
              <a:tr h="321665">
                <a:tc>
                  <a:txBody>
                    <a:bodyPr/>
                    <a:lstStyle/>
                    <a:p>
                      <a:r>
                        <a:rPr lang="en-GB" sz="1500" dirty="0">
                          <a:solidFill>
                            <a:schemeClr val="tx1"/>
                          </a:solidFill>
                        </a:rPr>
                        <a:t>Spring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Children Mental Wellbeing Week</a:t>
                      </a:r>
                    </a:p>
                  </a:txBody>
                  <a:tcPr/>
                </a:tc>
                <a:extLst>
                  <a:ext uri="{0D108BD9-81ED-4DB2-BD59-A6C34878D82A}">
                    <a16:rowId xmlns:a16="http://schemas.microsoft.com/office/drawing/2014/main" val="1911341363"/>
                  </a:ext>
                </a:extLst>
              </a:tr>
              <a:tr h="321665">
                <a:tc>
                  <a:txBody>
                    <a:bodyPr/>
                    <a:lstStyle/>
                    <a:p>
                      <a:r>
                        <a:rPr lang="en-US" sz="1500" dirty="0">
                          <a:solidFill>
                            <a:schemeClr val="tx1"/>
                          </a:solidFill>
                        </a:rPr>
                        <a:t>Spring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World</a:t>
                      </a:r>
                      <a:r>
                        <a:rPr lang="en-GB" sz="1500" baseline="0" dirty="0">
                          <a:solidFill>
                            <a:schemeClr val="tx1"/>
                          </a:solidFill>
                        </a:rPr>
                        <a:t> Book Day</a:t>
                      </a:r>
                      <a:endParaRPr lang="en-GB" sz="1500" dirty="0">
                        <a:solidFill>
                          <a:schemeClr val="tx1"/>
                        </a:solidFill>
                      </a:endParaRPr>
                    </a:p>
                  </a:txBody>
                  <a:tcPr/>
                </a:tc>
                <a:extLst>
                  <a:ext uri="{0D108BD9-81ED-4DB2-BD59-A6C34878D82A}">
                    <a16:rowId xmlns:a16="http://schemas.microsoft.com/office/drawing/2014/main" val="3425952287"/>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Times Table Rock Star Day</a:t>
                      </a:r>
                    </a:p>
                  </a:txBody>
                  <a:tcPr/>
                </a:tc>
                <a:extLst>
                  <a:ext uri="{0D108BD9-81ED-4DB2-BD59-A6C34878D82A}">
                    <a16:rowId xmlns:a16="http://schemas.microsoft.com/office/drawing/2014/main" val="3164171319"/>
                  </a:ext>
                </a:extLst>
              </a:tr>
              <a:tr h="321665">
                <a:tc>
                  <a:txBody>
                    <a:bodyPr/>
                    <a:lstStyle/>
                    <a:p>
                      <a:r>
                        <a:rPr lang="en-GB" sz="1500" dirty="0">
                          <a:solidFill>
                            <a:schemeClr val="tx1"/>
                          </a:solidFill>
                        </a:rPr>
                        <a:t>Summer</a:t>
                      </a:r>
                    </a:p>
                  </a:txBody>
                  <a:tcPr/>
                </a:tc>
                <a:tc>
                  <a:txBody>
                    <a:bodyPr/>
                    <a:lstStyle/>
                    <a:p>
                      <a:r>
                        <a:rPr lang="en-US" sz="1500" dirty="0">
                          <a:solidFill>
                            <a:schemeClr val="tx1"/>
                          </a:solidFill>
                        </a:rPr>
                        <a:t>Ancient Greeks workshop (History)</a:t>
                      </a:r>
                      <a:r>
                        <a:rPr lang="en-GB" sz="1500" dirty="0">
                          <a:solidFill>
                            <a:schemeClr val="tx1"/>
                          </a:solidFill>
                        </a:rPr>
                        <a:t> </a:t>
                      </a:r>
                    </a:p>
                  </a:txBody>
                  <a:tcPr/>
                </a:tc>
                <a:extLst>
                  <a:ext uri="{0D108BD9-81ED-4DB2-BD59-A6C34878D82A}">
                    <a16:rowId xmlns:a16="http://schemas.microsoft.com/office/drawing/2014/main" val="445321086"/>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Mental Health</a:t>
                      </a:r>
                      <a:r>
                        <a:rPr lang="en-GB" sz="1500" baseline="0" dirty="0">
                          <a:solidFill>
                            <a:schemeClr val="tx1"/>
                          </a:solidFill>
                        </a:rPr>
                        <a:t> Week</a:t>
                      </a:r>
                      <a:endParaRPr lang="en-GB" sz="1500" dirty="0">
                        <a:solidFill>
                          <a:schemeClr val="tx1"/>
                        </a:solidFill>
                      </a:endParaRPr>
                    </a:p>
                  </a:txBody>
                  <a:tcPr/>
                </a:tc>
                <a:extLst>
                  <a:ext uri="{0D108BD9-81ED-4DB2-BD59-A6C34878D82A}">
                    <a16:rowId xmlns:a16="http://schemas.microsoft.com/office/drawing/2014/main" val="1651957166"/>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Summer	</a:t>
                      </a:r>
                      <a:endParaRPr lang="en-GB" sz="15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Arts Week</a:t>
                      </a:r>
                      <a:endParaRPr lang="en-US" sz="1500" dirty="0">
                        <a:solidFill>
                          <a:schemeClr val="tx1"/>
                        </a:solidFill>
                      </a:endParaRPr>
                    </a:p>
                  </a:txBody>
                  <a:tcPr/>
                </a:tc>
                <a:extLst>
                  <a:ext uri="{0D108BD9-81ED-4DB2-BD59-A6C34878D82A}">
                    <a16:rowId xmlns:a16="http://schemas.microsoft.com/office/drawing/2014/main" val="206343900"/>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Summer	</a:t>
                      </a:r>
                      <a:endParaRPr lang="en-GB" sz="15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Fairthorne Residential/Non - Fairthorne activities</a:t>
                      </a:r>
                    </a:p>
                  </a:txBody>
                  <a:tcPr/>
                </a:tc>
                <a:extLst>
                  <a:ext uri="{0D108BD9-81ED-4DB2-BD59-A6C34878D82A}">
                    <a16:rowId xmlns:a16="http://schemas.microsoft.com/office/drawing/2014/main" val="1034015693"/>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Food</a:t>
                      </a:r>
                      <a:r>
                        <a:rPr lang="en-US" sz="1500" baseline="0" dirty="0">
                          <a:solidFill>
                            <a:schemeClr val="tx1"/>
                          </a:solidFill>
                        </a:rPr>
                        <a:t> workshop provided by </a:t>
                      </a:r>
                      <a:r>
                        <a:rPr lang="en-US" sz="1500" baseline="0" dirty="0" err="1">
                          <a:solidFill>
                            <a:schemeClr val="tx1"/>
                          </a:solidFill>
                        </a:rPr>
                        <a:t>Caterlink</a:t>
                      </a:r>
                      <a:endParaRPr lang="en-US" sz="1500" dirty="0">
                        <a:solidFill>
                          <a:schemeClr val="tx1"/>
                        </a:solidFill>
                      </a:endParaRPr>
                    </a:p>
                  </a:txBody>
                  <a:tcPr/>
                </a:tc>
                <a:extLst>
                  <a:ext uri="{0D108BD9-81ED-4DB2-BD59-A6C34878D82A}">
                    <a16:rowId xmlns:a16="http://schemas.microsoft.com/office/drawing/2014/main" val="235727630"/>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School’s Diversity Day</a:t>
                      </a:r>
                    </a:p>
                  </a:txBody>
                  <a:tcPr/>
                </a:tc>
                <a:extLst>
                  <a:ext uri="{0D108BD9-81ED-4DB2-BD59-A6C34878D82A}">
                    <a16:rowId xmlns:a16="http://schemas.microsoft.com/office/drawing/2014/main" val="2283032745"/>
                  </a:ext>
                </a:extLst>
              </a:tr>
            </a:tbl>
          </a:graphicData>
        </a:graphic>
      </p:graphicFrame>
    </p:spTree>
    <p:extLst>
      <p:ext uri="{BB962C8B-B14F-4D97-AF65-F5344CB8AC3E}">
        <p14:creationId xmlns:p14="http://schemas.microsoft.com/office/powerpoint/2010/main" val="2930217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19" y="1123838"/>
            <a:ext cx="2947482" cy="1654532"/>
          </a:xfrm>
        </p:spPr>
        <p:txBody>
          <a:bodyPr/>
          <a:lstStyle/>
          <a:p>
            <a:r>
              <a:rPr lang="en-GB" dirty="0" err="1"/>
              <a:t>Fairthorne</a:t>
            </a:r>
            <a:r>
              <a:rPr lang="en-GB" dirty="0"/>
              <a:t> Residential</a:t>
            </a:r>
          </a:p>
        </p:txBody>
      </p:sp>
      <p:sp>
        <p:nvSpPr>
          <p:cNvPr id="5" name="Rounded Rectangle 4"/>
          <p:cNvSpPr/>
          <p:nvPr/>
        </p:nvSpPr>
        <p:spPr>
          <a:xfrm>
            <a:off x="3653160" y="746126"/>
            <a:ext cx="4286294" cy="1316525"/>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dirty="0">
                <a:solidFill>
                  <a:schemeClr val="tx1"/>
                </a:solidFill>
              </a:rPr>
              <a:t>When is the residential?</a:t>
            </a:r>
          </a:p>
          <a:p>
            <a:pPr algn="ctr"/>
            <a:r>
              <a:rPr lang="en-US" dirty="0">
                <a:solidFill>
                  <a:schemeClr val="tx1"/>
                </a:solidFill>
              </a:rPr>
              <a:t>Dates: 22</a:t>
            </a:r>
            <a:r>
              <a:rPr lang="en-US" baseline="30000" dirty="0">
                <a:solidFill>
                  <a:schemeClr val="tx1"/>
                </a:solidFill>
              </a:rPr>
              <a:t>nd</a:t>
            </a:r>
            <a:r>
              <a:rPr lang="en-US" dirty="0">
                <a:solidFill>
                  <a:schemeClr val="tx1"/>
                </a:solidFill>
              </a:rPr>
              <a:t> – 26</a:t>
            </a:r>
            <a:r>
              <a:rPr lang="en-US" baseline="30000" dirty="0">
                <a:solidFill>
                  <a:schemeClr val="tx1"/>
                </a:solidFill>
              </a:rPr>
              <a:t>th</a:t>
            </a:r>
            <a:r>
              <a:rPr lang="en-US" dirty="0">
                <a:solidFill>
                  <a:schemeClr val="tx1"/>
                </a:solidFill>
              </a:rPr>
              <a:t> June 2026</a:t>
            </a:r>
          </a:p>
          <a:p>
            <a:pPr algn="ctr"/>
            <a:r>
              <a:rPr lang="en-US" dirty="0">
                <a:solidFill>
                  <a:schemeClr val="tx1"/>
                </a:solidFill>
              </a:rPr>
              <a:t>Leaving school: approx. 10am</a:t>
            </a:r>
          </a:p>
          <a:p>
            <a:pPr algn="ctr"/>
            <a:r>
              <a:rPr lang="en-US" dirty="0">
                <a:solidFill>
                  <a:schemeClr val="tx1"/>
                </a:solidFill>
              </a:rPr>
              <a:t>Arriving back: approx. 2pm</a:t>
            </a:r>
          </a:p>
        </p:txBody>
      </p:sp>
      <p:sp>
        <p:nvSpPr>
          <p:cNvPr id="6" name="Rounded Rectangle 5"/>
          <p:cNvSpPr/>
          <p:nvPr/>
        </p:nvSpPr>
        <p:spPr>
          <a:xfrm>
            <a:off x="7100048" y="2185744"/>
            <a:ext cx="4657724" cy="182354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dirty="0">
                <a:solidFill>
                  <a:schemeClr val="tx1"/>
                </a:solidFill>
              </a:rPr>
              <a:t>How much does it cost?</a:t>
            </a:r>
          </a:p>
          <a:p>
            <a:pPr algn="ctr"/>
            <a:r>
              <a:rPr lang="en-US" dirty="0">
                <a:solidFill>
                  <a:schemeClr val="tx1"/>
                </a:solidFill>
              </a:rPr>
              <a:t>Total price including transport, accommodation, meals and activities: £368</a:t>
            </a:r>
          </a:p>
          <a:p>
            <a:pPr algn="ctr"/>
            <a:r>
              <a:rPr lang="en-US" dirty="0">
                <a:solidFill>
                  <a:schemeClr val="tx1"/>
                </a:solidFill>
              </a:rPr>
              <a:t>Deposit (£45) due: Friday 26</a:t>
            </a:r>
            <a:r>
              <a:rPr lang="en-US" baseline="30000" dirty="0">
                <a:solidFill>
                  <a:schemeClr val="tx1"/>
                </a:solidFill>
              </a:rPr>
              <a:t>th</a:t>
            </a:r>
            <a:r>
              <a:rPr lang="en-US" dirty="0">
                <a:solidFill>
                  <a:schemeClr val="tx1"/>
                </a:solidFill>
              </a:rPr>
              <a:t> September 2025</a:t>
            </a:r>
          </a:p>
          <a:p>
            <a:pPr algn="ctr"/>
            <a:r>
              <a:rPr lang="en-US" dirty="0">
                <a:solidFill>
                  <a:schemeClr val="tx1"/>
                </a:solidFill>
              </a:rPr>
              <a:t>Final cost due: Monday 9</a:t>
            </a:r>
            <a:r>
              <a:rPr lang="en-US" baseline="30000" dirty="0">
                <a:solidFill>
                  <a:schemeClr val="tx1"/>
                </a:solidFill>
              </a:rPr>
              <a:t>th</a:t>
            </a:r>
            <a:r>
              <a:rPr lang="en-US" dirty="0">
                <a:solidFill>
                  <a:schemeClr val="tx1"/>
                </a:solidFill>
              </a:rPr>
              <a:t> March 2025</a:t>
            </a:r>
          </a:p>
        </p:txBody>
      </p:sp>
      <p:sp>
        <p:nvSpPr>
          <p:cNvPr id="7" name="Rounded Rectangle 6"/>
          <p:cNvSpPr/>
          <p:nvPr/>
        </p:nvSpPr>
        <p:spPr>
          <a:xfrm>
            <a:off x="3653161" y="4132384"/>
            <a:ext cx="4215954" cy="227134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rPr>
              <a:t>Activities we have done previously: </a:t>
            </a:r>
            <a:r>
              <a:rPr lang="en-GB" dirty="0">
                <a:solidFill>
                  <a:schemeClr val="tx1"/>
                </a:solidFill>
              </a:rPr>
              <a:t>abseiling, climbing, blind train, kayaking, canoeing, paddle boarding, high ropes, Jacob's ladder, axe throwing, archery, campfire</a:t>
            </a:r>
          </a:p>
          <a:p>
            <a:pPr algn="ctr"/>
            <a:r>
              <a:rPr lang="en-GB" i="1" dirty="0">
                <a:solidFill>
                  <a:schemeClr val="tx1"/>
                </a:solidFill>
              </a:rPr>
              <a:t>Activities will be confirmed closer to the time.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9408" y="4221772"/>
            <a:ext cx="2790092" cy="2092569"/>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1897" b="27781"/>
          <a:stretch/>
        </p:blipFill>
        <p:spPr>
          <a:xfrm>
            <a:off x="8792308" y="293608"/>
            <a:ext cx="1886736" cy="176904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4709" y="2259625"/>
            <a:ext cx="2285997" cy="1714498"/>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9739" y="2760786"/>
            <a:ext cx="2459480" cy="3025246"/>
          </a:xfrm>
          <a:prstGeom prst="rect">
            <a:avLst/>
          </a:prstGeom>
        </p:spPr>
      </p:pic>
    </p:spTree>
    <p:extLst>
      <p:ext uri="{BB962C8B-B14F-4D97-AF65-F5344CB8AC3E}">
        <p14:creationId xmlns:p14="http://schemas.microsoft.com/office/powerpoint/2010/main" val="3060156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l="11288" t="6260" r="6714" b="7152"/>
          <a:stretch/>
        </p:blipFill>
        <p:spPr>
          <a:xfrm>
            <a:off x="3565502" y="500200"/>
            <a:ext cx="2618211" cy="1953790"/>
          </a:xfrm>
          <a:prstGeom prst="rect">
            <a:avLst/>
          </a:prstGeom>
        </p:spPr>
      </p:pic>
      <p:sp>
        <p:nvSpPr>
          <p:cNvPr id="2" name="Title 1"/>
          <p:cNvSpPr>
            <a:spLocks noGrp="1"/>
          </p:cNvSpPr>
          <p:nvPr>
            <p:ph type="title"/>
          </p:nvPr>
        </p:nvSpPr>
        <p:spPr/>
        <p:txBody>
          <a:bodyPr/>
          <a:lstStyle/>
          <a:p>
            <a:r>
              <a:rPr lang="en-GB" dirty="0"/>
              <a:t>PE</a:t>
            </a:r>
          </a:p>
        </p:txBody>
      </p:sp>
      <p:pic>
        <p:nvPicPr>
          <p:cNvPr id="8" name="Content Placeholder 7"/>
          <p:cNvPicPr>
            <a:picLocks noGrp="1" noChangeAspect="1"/>
          </p:cNvPicPr>
          <p:nvPr>
            <p:ph idx="1"/>
          </p:nvPr>
        </p:nvPicPr>
        <p:blipFill>
          <a:blip r:embed="rId3"/>
          <a:stretch>
            <a:fillRect/>
          </a:stretch>
        </p:blipFill>
        <p:spPr>
          <a:xfrm>
            <a:off x="9980421" y="668585"/>
            <a:ext cx="1770522" cy="1345597"/>
          </a:xfrm>
          <a:prstGeom prst="rect">
            <a:avLst/>
          </a:prstGeom>
        </p:spPr>
      </p:pic>
      <p:sp>
        <p:nvSpPr>
          <p:cNvPr id="4" name="Rounded Rectangle 3"/>
          <p:cNvSpPr/>
          <p:nvPr/>
        </p:nvSpPr>
        <p:spPr>
          <a:xfrm>
            <a:off x="6183713" y="537648"/>
            <a:ext cx="3749698" cy="14141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solidFill>
              </a:rPr>
              <a:t>PE is on </a:t>
            </a:r>
            <a:r>
              <a:rPr lang="en-US" b="1" dirty="0">
                <a:solidFill>
                  <a:schemeClr val="bg1"/>
                </a:solidFill>
              </a:rPr>
              <a:t>Monday and Tuesday</a:t>
            </a:r>
            <a:r>
              <a:rPr lang="en-US" dirty="0">
                <a:solidFill>
                  <a:schemeClr val="bg1"/>
                </a:solidFill>
              </a:rPr>
              <a:t> </a:t>
            </a:r>
          </a:p>
          <a:p>
            <a:r>
              <a:rPr lang="en-US" dirty="0">
                <a:solidFill>
                  <a:schemeClr val="bg1"/>
                </a:solidFill>
              </a:rPr>
              <a:t>Please arrive at school in your PE kit and remain in this for the day.</a:t>
            </a:r>
          </a:p>
          <a:p>
            <a:r>
              <a:rPr lang="en-US" b="1" dirty="0">
                <a:solidFill>
                  <a:schemeClr val="bg1"/>
                </a:solidFill>
              </a:rPr>
              <a:t>Tuesday is Indoor  PE.  </a:t>
            </a:r>
          </a:p>
          <a:p>
            <a:r>
              <a:rPr lang="en-US" b="1" dirty="0">
                <a:solidFill>
                  <a:schemeClr val="bg1"/>
                </a:solidFill>
              </a:rPr>
              <a:t>Monday is Outdoor PE. </a:t>
            </a:r>
          </a:p>
        </p:txBody>
      </p:sp>
      <p:sp>
        <p:nvSpPr>
          <p:cNvPr id="5" name="Rounded Rectangle 4"/>
          <p:cNvSpPr/>
          <p:nvPr/>
        </p:nvSpPr>
        <p:spPr>
          <a:xfrm>
            <a:off x="3801371" y="4994437"/>
            <a:ext cx="7888477" cy="14611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sz="1500" dirty="0"/>
            </a:br>
            <a:r>
              <a:rPr lang="en-US" sz="1500" dirty="0">
                <a:solidFill>
                  <a:schemeClr val="tx1"/>
                </a:solidFill>
              </a:rPr>
              <a:t>Please remember:</a:t>
            </a:r>
          </a:p>
          <a:p>
            <a:r>
              <a:rPr lang="en-US" sz="1500" dirty="0">
                <a:solidFill>
                  <a:schemeClr val="tx1"/>
                </a:solidFill>
              </a:rPr>
              <a:t>- No jewellery can be worn during PE sessions, this includes any earrings, even studs. If your child cannot remove their own stud earrings for these sessions, please do not send them into school wearing them on their Real Gym days.</a:t>
            </a:r>
            <a:br>
              <a:rPr lang="en-US" sz="1500" dirty="0">
                <a:solidFill>
                  <a:schemeClr val="tx1"/>
                </a:solidFill>
              </a:rPr>
            </a:br>
            <a:r>
              <a:rPr lang="en-US" sz="1500" dirty="0">
                <a:solidFill>
                  <a:schemeClr val="tx1"/>
                </a:solidFill>
              </a:rPr>
              <a:t>-</a:t>
            </a:r>
            <a:r>
              <a:rPr lang="en-US" sz="1500">
                <a:solidFill>
                  <a:schemeClr val="tx1"/>
                </a:solidFill>
              </a:rPr>
              <a:t>Watches must </a:t>
            </a:r>
            <a:r>
              <a:rPr lang="en-US" sz="1500" dirty="0">
                <a:solidFill>
                  <a:schemeClr val="tx1"/>
                </a:solidFill>
              </a:rPr>
              <a:t>not be worn so we ask you not to send your child in with a watch on their PE days.</a:t>
            </a:r>
            <a:br>
              <a:rPr lang="en-US" sz="1500" dirty="0"/>
            </a:br>
            <a:endParaRPr lang="en-GB" sz="1500" dirty="0"/>
          </a:p>
        </p:txBody>
      </p:sp>
      <p:sp>
        <p:nvSpPr>
          <p:cNvPr id="7" name="Rounded Rectangle 6"/>
          <p:cNvSpPr/>
          <p:nvPr/>
        </p:nvSpPr>
        <p:spPr>
          <a:xfrm>
            <a:off x="7745609" y="2475123"/>
            <a:ext cx="4161326" cy="22547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PE uniform for </a:t>
            </a:r>
            <a:r>
              <a:rPr lang="en-US" b="1" dirty="0"/>
              <a:t>Real </a:t>
            </a:r>
            <a:r>
              <a:rPr lang="en-US" b="1" dirty="0">
                <a:solidFill>
                  <a:schemeClr val="bg1"/>
                </a:solidFill>
              </a:rPr>
              <a:t>Gym (Tuesday)</a:t>
            </a:r>
            <a:r>
              <a:rPr lang="en-US" dirty="0">
                <a:solidFill>
                  <a:schemeClr val="bg1"/>
                </a:solidFill>
              </a:rPr>
              <a:t>:</a:t>
            </a:r>
          </a:p>
          <a:p>
            <a:pPr marL="285750" indent="-285750">
              <a:buFontTx/>
              <a:buChar char="-"/>
            </a:pPr>
            <a:r>
              <a:rPr lang="en-US" dirty="0"/>
              <a:t>Black shorts, leggings or ‘skins’</a:t>
            </a:r>
          </a:p>
          <a:p>
            <a:pPr marL="285750" indent="-285750">
              <a:buFontTx/>
              <a:buChar char="-"/>
            </a:pPr>
            <a:r>
              <a:rPr lang="en-US" dirty="0"/>
              <a:t>White t-shirt</a:t>
            </a:r>
          </a:p>
          <a:p>
            <a:pPr marL="285750" indent="-285750">
              <a:buFontTx/>
              <a:buChar char="-"/>
            </a:pPr>
            <a:r>
              <a:rPr lang="en-US" dirty="0"/>
              <a:t>No shoes or socks</a:t>
            </a:r>
          </a:p>
          <a:p>
            <a:r>
              <a:rPr lang="en-US" dirty="0"/>
              <a:t>NO tracksuit bottoms or sweatshirt to be worn </a:t>
            </a:r>
            <a:r>
              <a:rPr lang="en-US" u="sng" dirty="0"/>
              <a:t>during</a:t>
            </a:r>
            <a:r>
              <a:rPr lang="en-US" dirty="0"/>
              <a:t> the lesson although they can be worn to school.</a:t>
            </a:r>
          </a:p>
        </p:txBody>
      </p:sp>
      <p:sp>
        <p:nvSpPr>
          <p:cNvPr id="10" name="Rounded Rectangle 9"/>
          <p:cNvSpPr/>
          <p:nvPr/>
        </p:nvSpPr>
        <p:spPr>
          <a:xfrm>
            <a:off x="3565501" y="2791105"/>
            <a:ext cx="4052305" cy="16227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PE uniform for </a:t>
            </a:r>
            <a:r>
              <a:rPr lang="en-US" b="1" dirty="0">
                <a:solidFill>
                  <a:schemeClr val="bg1"/>
                </a:solidFill>
              </a:rPr>
              <a:t>outdoor PE (Monday)</a:t>
            </a:r>
            <a:r>
              <a:rPr lang="en-US" dirty="0">
                <a:solidFill>
                  <a:schemeClr val="bg1"/>
                </a:solidFill>
              </a:rPr>
              <a:t>:</a:t>
            </a:r>
          </a:p>
          <a:p>
            <a:pPr marL="285750" indent="-285750">
              <a:buFontTx/>
              <a:buChar char="-"/>
            </a:pPr>
            <a:r>
              <a:rPr lang="en-US" dirty="0"/>
              <a:t>Black shorts, leggings or ‘skins’</a:t>
            </a:r>
          </a:p>
          <a:p>
            <a:pPr marL="285750" indent="-285750">
              <a:buFontTx/>
              <a:buChar char="-"/>
            </a:pPr>
            <a:r>
              <a:rPr lang="en-US" dirty="0"/>
              <a:t>White t-shirt</a:t>
            </a:r>
          </a:p>
          <a:p>
            <a:pPr marL="285750" indent="-285750">
              <a:buFontTx/>
              <a:buChar char="-"/>
            </a:pPr>
            <a:r>
              <a:rPr lang="en-US" dirty="0"/>
              <a:t>Black tracksuit bottoms</a:t>
            </a:r>
          </a:p>
          <a:p>
            <a:pPr marL="285750" indent="-285750">
              <a:buFontTx/>
              <a:buChar char="-"/>
            </a:pPr>
            <a:r>
              <a:rPr lang="en-US" dirty="0"/>
              <a:t>Black jumper</a:t>
            </a:r>
          </a:p>
        </p:txBody>
      </p:sp>
    </p:spTree>
    <p:extLst>
      <p:ext uri="{BB962C8B-B14F-4D97-AF65-F5344CB8AC3E}">
        <p14:creationId xmlns:p14="http://schemas.microsoft.com/office/powerpoint/2010/main" val="735685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learning</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2496660"/>
              </p:ext>
            </p:extLst>
          </p:nvPr>
        </p:nvGraphicFramePr>
        <p:xfrm>
          <a:off x="3657600" y="436003"/>
          <a:ext cx="7802003" cy="5659120"/>
        </p:xfrm>
        <a:graphic>
          <a:graphicData uri="http://schemas.openxmlformats.org/drawingml/2006/table">
            <a:tbl>
              <a:tblPr firstRow="1" bandRow="1">
                <a:tableStyleId>{5C22544A-7EE6-4342-B048-85BDC9FD1C3A}</a:tableStyleId>
              </a:tblPr>
              <a:tblGrid>
                <a:gridCol w="2164299">
                  <a:extLst>
                    <a:ext uri="{9D8B030D-6E8A-4147-A177-3AD203B41FA5}">
                      <a16:colId xmlns:a16="http://schemas.microsoft.com/office/drawing/2014/main" val="2192036839"/>
                    </a:ext>
                  </a:extLst>
                </a:gridCol>
                <a:gridCol w="5637704">
                  <a:extLst>
                    <a:ext uri="{9D8B030D-6E8A-4147-A177-3AD203B41FA5}">
                      <a16:colId xmlns:a16="http://schemas.microsoft.com/office/drawing/2014/main" val="2973567434"/>
                    </a:ext>
                  </a:extLst>
                </a:gridCol>
              </a:tblGrid>
              <a:tr h="370840">
                <a:tc>
                  <a:txBody>
                    <a:bodyPr/>
                    <a:lstStyle/>
                    <a:p>
                      <a:r>
                        <a:rPr lang="en-GB" dirty="0"/>
                        <a:t>Activity</a:t>
                      </a:r>
                    </a:p>
                  </a:txBody>
                  <a:tcPr/>
                </a:tc>
                <a:tc>
                  <a:txBody>
                    <a:bodyPr/>
                    <a:lstStyle/>
                    <a:p>
                      <a:endParaRPr lang="en-GB" dirty="0"/>
                    </a:p>
                  </a:txBody>
                  <a:tcPr/>
                </a:tc>
                <a:extLst>
                  <a:ext uri="{0D108BD9-81ED-4DB2-BD59-A6C34878D82A}">
                    <a16:rowId xmlns:a16="http://schemas.microsoft.com/office/drawing/2014/main" val="2010137103"/>
                  </a:ext>
                </a:extLst>
              </a:tr>
              <a:tr h="370840">
                <a:tc>
                  <a:txBody>
                    <a:bodyPr/>
                    <a:lstStyle/>
                    <a:p>
                      <a:r>
                        <a:rPr lang="en-US" sz="1400" b="0" dirty="0"/>
                        <a:t>Daily reading</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Regular reading of a variety of genres is an integral part of the curriculum and develops a range of skills that children can utilise on a daily basis. We expect children to read regularly and aim for </a:t>
                      </a:r>
                      <a:r>
                        <a:rPr lang="en-US" sz="1400" b="1" dirty="0">
                          <a:solidFill>
                            <a:schemeClr val="tx1"/>
                          </a:solidFill>
                          <a:latin typeface="+mn-lt"/>
                        </a:rPr>
                        <a:t>at least 5 times a week</a:t>
                      </a:r>
                      <a:r>
                        <a:rPr lang="en-US" sz="1400" b="0" dirty="0">
                          <a:solidFill>
                            <a:schemeClr val="tx1"/>
                          </a:solidFill>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When your child finished a book, they can complete a quiz using Accelerated Reader</a:t>
                      </a:r>
                      <a:r>
                        <a:rPr lang="en-US" sz="1400" b="0" baseline="0" dirty="0">
                          <a:solidFill>
                            <a:schemeClr val="tx1"/>
                          </a:solidFill>
                          <a:latin typeface="+mn-lt"/>
                        </a:rPr>
                        <a:t> (</a:t>
                      </a:r>
                      <a:r>
                        <a:rPr lang="en-US" sz="1400" b="0" i="0" u="none" strike="noStrike" dirty="0">
                          <a:solidFill>
                            <a:schemeClr val="tx1"/>
                          </a:solidFill>
                          <a:effectLst/>
                          <a:latin typeface="+mn-lt"/>
                          <a:hlinkClick r:id="rId2"/>
                        </a:rPr>
                        <a:t>https://ukhosted105.renlearn.co.uk/6708094/</a:t>
                      </a:r>
                      <a:r>
                        <a:rPr lang="en-US" sz="1400" b="0" i="0" u="none" strike="noStrike" dirty="0">
                          <a:solidFill>
                            <a:schemeClr val="tx1"/>
                          </a:solidFill>
                          <a:effectLst/>
                          <a:latin typeface="+mn-lt"/>
                        </a:rPr>
                        <a:t>).  The quiz number can be found inside the front</a:t>
                      </a:r>
                      <a:r>
                        <a:rPr lang="en-US" sz="1400" b="0" i="0" u="none" strike="noStrike" baseline="0" dirty="0">
                          <a:solidFill>
                            <a:schemeClr val="tx1"/>
                          </a:solidFill>
                          <a:effectLst/>
                          <a:latin typeface="+mn-lt"/>
                        </a:rPr>
                        <a:t> cover of the book and may look like this: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solidFill>
                          <a:effectLst/>
                          <a:latin typeface="+mn-lt"/>
                        </a:rPr>
                        <a:t>Your child can also access a variety of eBooks which they can read independently or be read to them at: </a:t>
                      </a:r>
                      <a:r>
                        <a:rPr lang="en-US" sz="1400" b="0" i="0" dirty="0">
                          <a:solidFill>
                            <a:schemeClr val="tx1"/>
                          </a:solidFill>
                          <a:effectLst/>
                          <a:latin typeface="+mn-lt"/>
                          <a:hlinkClick r:id="rId3"/>
                        </a:rPr>
                        <a:t>https://www.myon.co.uk/login/</a:t>
                      </a:r>
                      <a:r>
                        <a:rPr lang="en-US" sz="1400" b="0" i="0" dirty="0">
                          <a:solidFill>
                            <a:schemeClr val="tx1"/>
                          </a:solidFill>
                          <a:effectLst/>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solidFill>
                          <a:effectLst/>
                          <a:latin typeface="+mn-lt"/>
                        </a:rPr>
                        <a:t>Myon uses the same username and password as Accelerated Reader.</a:t>
                      </a:r>
                    </a:p>
                  </a:txBody>
                  <a:tcPr/>
                </a:tc>
                <a:extLst>
                  <a:ext uri="{0D108BD9-81ED-4DB2-BD59-A6C34878D82A}">
                    <a16:rowId xmlns:a16="http://schemas.microsoft.com/office/drawing/2014/main" val="1366189945"/>
                  </a:ext>
                </a:extLst>
              </a:tr>
              <a:tr h="370840">
                <a:tc>
                  <a:txBody>
                    <a:bodyPr/>
                    <a:lstStyle/>
                    <a:p>
                      <a:r>
                        <a:rPr lang="en-US" sz="1400" b="0" i="0" kern="1200" dirty="0">
                          <a:solidFill>
                            <a:schemeClr val="dk1"/>
                          </a:solidFill>
                          <a:effectLst/>
                          <a:latin typeface="+mn-lt"/>
                          <a:ea typeface="+mn-ea"/>
                          <a:cs typeface="+mn-cs"/>
                        </a:rPr>
                        <a:t>Daily times tables practice </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This could be chanting, rapid recall or quick fire questions with a family member, use of Times Tables Rockstar (</a:t>
                      </a:r>
                      <a:r>
                        <a:rPr lang="en-US" sz="1400" b="0" i="0" u="none" strike="noStrike" dirty="0">
                          <a:solidFill>
                            <a:srgbClr val="40B356"/>
                          </a:solidFill>
                          <a:effectLst/>
                          <a:latin typeface="Raleway"/>
                          <a:hlinkClick r:id="rId4"/>
                        </a:rPr>
                        <a:t>https://ttrockstars.com/</a:t>
                      </a:r>
                      <a:r>
                        <a:rPr lang="en-US" sz="1400" b="0" i="0" kern="1200" dirty="0">
                          <a:solidFill>
                            <a:schemeClr val="dk1"/>
                          </a:solidFill>
                          <a:effectLst/>
                          <a:latin typeface="+mn-lt"/>
                          <a:ea typeface="+mn-ea"/>
                          <a:cs typeface="+mn-cs"/>
                        </a:rPr>
                        <a:t>)  or playing different times tables games. By the end of Year 4, Government expectations are that children will have </a:t>
                      </a:r>
                      <a:r>
                        <a:rPr lang="en-US" sz="1400" b="1" i="0" kern="1200" dirty="0">
                          <a:solidFill>
                            <a:schemeClr val="dk1"/>
                          </a:solidFill>
                          <a:effectLst/>
                          <a:latin typeface="+mn-lt"/>
                          <a:ea typeface="+mn-ea"/>
                          <a:cs typeface="+mn-cs"/>
                        </a:rPr>
                        <a:t>rapid and fluent recall of all of their</a:t>
                      </a:r>
                      <a:r>
                        <a:rPr lang="en-US" sz="1400" b="1" i="0" kern="1200" baseline="0" dirty="0">
                          <a:solidFill>
                            <a:schemeClr val="dk1"/>
                          </a:solidFill>
                          <a:effectLst/>
                          <a:latin typeface="+mn-lt"/>
                          <a:ea typeface="+mn-ea"/>
                          <a:cs typeface="+mn-cs"/>
                        </a:rPr>
                        <a:t> times</a:t>
                      </a:r>
                      <a:r>
                        <a:rPr lang="en-US" sz="1400" b="1" i="0" kern="1200" dirty="0">
                          <a:solidFill>
                            <a:schemeClr val="dk1"/>
                          </a:solidFill>
                          <a:effectLst/>
                          <a:latin typeface="+mn-lt"/>
                          <a:ea typeface="+mn-ea"/>
                          <a:cs typeface="+mn-cs"/>
                        </a:rPr>
                        <a:t> tables up to 12 x 12.</a:t>
                      </a:r>
                      <a:endParaRPr lang="en-GB" sz="1400" b="1" dirty="0"/>
                    </a:p>
                  </a:txBody>
                  <a:tcPr/>
                </a:tc>
                <a:extLst>
                  <a:ext uri="{0D108BD9-81ED-4DB2-BD59-A6C34878D82A}">
                    <a16:rowId xmlns:a16="http://schemas.microsoft.com/office/drawing/2014/main" val="343553055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Spellings</a:t>
                      </a:r>
                    </a:p>
                    <a:p>
                      <a:endParaRPr lang="en-GB" sz="1400" b="0" dirty="0"/>
                    </a:p>
                  </a:txBody>
                  <a:tcPr/>
                </a:tc>
                <a:tc>
                  <a:txBody>
                    <a:bodyPr/>
                    <a:lstStyle/>
                    <a:p>
                      <a:r>
                        <a:rPr lang="en-US" sz="1400" b="0" i="0" kern="1200" dirty="0">
                          <a:solidFill>
                            <a:schemeClr val="dk1"/>
                          </a:solidFill>
                          <a:effectLst/>
                          <a:latin typeface="+mn-lt"/>
                          <a:ea typeface="+mn-ea"/>
                          <a:cs typeface="+mn-cs"/>
                        </a:rPr>
                        <a:t>We expect children to learn the </a:t>
                      </a:r>
                      <a:r>
                        <a:rPr lang="en-US" sz="1400" b="1" i="0" kern="1200" dirty="0">
                          <a:solidFill>
                            <a:schemeClr val="dk1"/>
                          </a:solidFill>
                          <a:effectLst/>
                          <a:latin typeface="+mn-lt"/>
                          <a:ea typeface="+mn-ea"/>
                          <a:cs typeface="+mn-cs"/>
                        </a:rPr>
                        <a:t>Year 6 National Curriculum spellings </a:t>
                      </a:r>
                      <a:r>
                        <a:rPr lang="en-US" sz="1400" b="0" i="0" kern="1200" dirty="0">
                          <a:solidFill>
                            <a:schemeClr val="dk1"/>
                          </a:solidFill>
                          <a:effectLst/>
                          <a:latin typeface="+mn-lt"/>
                          <a:ea typeface="+mn-ea"/>
                          <a:cs typeface="+mn-cs"/>
                        </a:rPr>
                        <a:t>and each week, spelling homework will be sent out to help them </a:t>
                      </a:r>
                      <a:r>
                        <a:rPr lang="en-US" sz="1400" b="0" i="0" kern="1200" dirty="0" err="1">
                          <a:solidFill>
                            <a:schemeClr val="dk1"/>
                          </a:solidFill>
                          <a:effectLst/>
                          <a:latin typeface="+mn-lt"/>
                          <a:ea typeface="+mn-ea"/>
                          <a:cs typeface="+mn-cs"/>
                        </a:rPr>
                        <a:t>practise</a:t>
                      </a:r>
                      <a:r>
                        <a:rPr lang="en-US" sz="1400" b="0" i="0" kern="1200" dirty="0">
                          <a:solidFill>
                            <a:schemeClr val="dk1"/>
                          </a:solidFill>
                          <a:effectLst/>
                          <a:latin typeface="+mn-lt"/>
                          <a:ea typeface="+mn-ea"/>
                          <a:cs typeface="+mn-cs"/>
                        </a:rPr>
                        <a:t>. In addition, they will be tested on them at the end of each half term. </a:t>
                      </a:r>
                    </a:p>
                    <a:p>
                      <a:endParaRPr lang="en-US" sz="1400" b="0" i="0" kern="1200" dirty="0">
                        <a:solidFill>
                          <a:schemeClr val="dk1"/>
                        </a:solidFill>
                        <a:effectLst/>
                        <a:latin typeface="+mn-lt"/>
                        <a:ea typeface="+mn-ea"/>
                        <a:cs typeface="+mn-cs"/>
                      </a:endParaRPr>
                    </a:p>
                  </a:txBody>
                  <a:tcPr/>
                </a:tc>
                <a:extLst>
                  <a:ext uri="{0D108BD9-81ED-4DB2-BD59-A6C34878D82A}">
                    <a16:rowId xmlns:a16="http://schemas.microsoft.com/office/drawing/2014/main" val="1967546318"/>
                  </a:ext>
                </a:extLst>
              </a:tr>
            </a:tbl>
          </a:graphicData>
        </a:graphic>
      </p:graphicFrame>
      <p:pic>
        <p:nvPicPr>
          <p:cNvPr id="7" name="Picture 6"/>
          <p:cNvPicPr>
            <a:picLocks noChangeAspect="1"/>
          </p:cNvPicPr>
          <p:nvPr/>
        </p:nvPicPr>
        <p:blipFill>
          <a:blip r:embed="rId5"/>
          <a:stretch>
            <a:fillRect/>
          </a:stretch>
        </p:blipFill>
        <p:spPr>
          <a:xfrm>
            <a:off x="4190936" y="1235714"/>
            <a:ext cx="1063786" cy="1152435"/>
          </a:xfrm>
          <a:prstGeom prst="rect">
            <a:avLst/>
          </a:prstGeom>
        </p:spPr>
      </p:pic>
      <p:pic>
        <p:nvPicPr>
          <p:cNvPr id="8" name="Picture 7"/>
          <p:cNvPicPr>
            <a:picLocks noChangeAspect="1"/>
          </p:cNvPicPr>
          <p:nvPr/>
        </p:nvPicPr>
        <p:blipFill>
          <a:blip r:embed="rId6"/>
          <a:stretch>
            <a:fillRect/>
          </a:stretch>
        </p:blipFill>
        <p:spPr>
          <a:xfrm>
            <a:off x="4281601" y="4309485"/>
            <a:ext cx="1397996" cy="775632"/>
          </a:xfrm>
          <a:prstGeom prst="rect">
            <a:avLst/>
          </a:prstGeom>
        </p:spPr>
      </p:pic>
      <p:pic>
        <p:nvPicPr>
          <p:cNvPr id="9" name="Picture 8"/>
          <p:cNvPicPr>
            <a:picLocks noChangeAspect="1"/>
          </p:cNvPicPr>
          <p:nvPr/>
        </p:nvPicPr>
        <p:blipFill>
          <a:blip r:embed="rId7"/>
          <a:stretch>
            <a:fillRect/>
          </a:stretch>
        </p:blipFill>
        <p:spPr>
          <a:xfrm>
            <a:off x="4534149" y="5201249"/>
            <a:ext cx="1059600" cy="848524"/>
          </a:xfrm>
          <a:prstGeom prst="rect">
            <a:avLst/>
          </a:prstGeom>
        </p:spPr>
      </p:pic>
      <p:pic>
        <p:nvPicPr>
          <p:cNvPr id="10" name="Picture 9"/>
          <p:cNvPicPr/>
          <p:nvPr/>
        </p:nvPicPr>
        <p:blipFill>
          <a:blip r:embed="rId8"/>
          <a:stretch>
            <a:fillRect/>
          </a:stretch>
        </p:blipFill>
        <p:spPr>
          <a:xfrm>
            <a:off x="7001859" y="2320346"/>
            <a:ext cx="1754014" cy="999382"/>
          </a:xfrm>
          <a:prstGeom prst="rect">
            <a:avLst/>
          </a:prstGeom>
        </p:spPr>
      </p:pic>
      <p:pic>
        <p:nvPicPr>
          <p:cNvPr id="11" name="Picture 10"/>
          <p:cNvPicPr/>
          <p:nvPr/>
        </p:nvPicPr>
        <p:blipFill>
          <a:blip r:embed="rId9"/>
          <a:stretch>
            <a:fillRect/>
          </a:stretch>
        </p:blipFill>
        <p:spPr>
          <a:xfrm>
            <a:off x="9114103" y="2294032"/>
            <a:ext cx="1273218" cy="849970"/>
          </a:xfrm>
          <a:prstGeom prst="rect">
            <a:avLst/>
          </a:prstGeom>
        </p:spPr>
      </p:pic>
      <p:sp>
        <p:nvSpPr>
          <p:cNvPr id="12" name="Oval 11"/>
          <p:cNvSpPr/>
          <p:nvPr/>
        </p:nvSpPr>
        <p:spPr>
          <a:xfrm>
            <a:off x="7001859" y="2282416"/>
            <a:ext cx="484380" cy="197169"/>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Oval 12"/>
          <p:cNvSpPr/>
          <p:nvPr/>
        </p:nvSpPr>
        <p:spPr>
          <a:xfrm>
            <a:off x="9437339" y="2248644"/>
            <a:ext cx="949982" cy="279009"/>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927015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Golden Rules</a:t>
            </a:r>
            <a:br>
              <a:rPr lang="en-US" dirty="0"/>
            </a:br>
            <a:endParaRPr lang="en-GB" dirty="0"/>
          </a:p>
        </p:txBody>
      </p:sp>
      <p:sp>
        <p:nvSpPr>
          <p:cNvPr id="3" name="Content Placeholder 2"/>
          <p:cNvSpPr>
            <a:spLocks noGrp="1"/>
          </p:cNvSpPr>
          <p:nvPr>
            <p:ph idx="1"/>
          </p:nvPr>
        </p:nvSpPr>
        <p:spPr>
          <a:xfrm>
            <a:off x="3869268" y="864108"/>
            <a:ext cx="7315200" cy="1076525"/>
          </a:xfrm>
        </p:spPr>
        <p:txBody>
          <a:bodyPr>
            <a:normAutofit fontScale="92500" lnSpcReduction="20000"/>
          </a:bodyPr>
          <a:lstStyle/>
          <a:p>
            <a:r>
              <a:rPr lang="en-GB" dirty="0">
                <a:solidFill>
                  <a:schemeClr val="tx1"/>
                </a:solidFill>
              </a:rPr>
              <a:t>At Langstone, we follow the 6 Golden Rules to make our school a safe and happy environment.  </a:t>
            </a:r>
          </a:p>
          <a:p>
            <a:r>
              <a:rPr lang="en-GB" dirty="0">
                <a:solidFill>
                  <a:schemeClr val="tx1"/>
                </a:solidFill>
              </a:rPr>
              <a:t>In celebration assembly, we celebrate children who have demonstrated these skills.</a:t>
            </a:r>
          </a:p>
        </p:txBody>
      </p:sp>
      <p:pic>
        <p:nvPicPr>
          <p:cNvPr id="4" name="Picture 3"/>
          <p:cNvPicPr>
            <a:picLocks noChangeAspect="1"/>
          </p:cNvPicPr>
          <p:nvPr/>
        </p:nvPicPr>
        <p:blipFill>
          <a:blip r:embed="rId2"/>
          <a:stretch>
            <a:fillRect/>
          </a:stretch>
        </p:blipFill>
        <p:spPr>
          <a:xfrm>
            <a:off x="3512539" y="2091920"/>
            <a:ext cx="8316667" cy="4374664"/>
          </a:xfrm>
          <a:prstGeom prst="rect">
            <a:avLst/>
          </a:prstGeom>
        </p:spPr>
      </p:pic>
      <p:pic>
        <p:nvPicPr>
          <p:cNvPr id="5" name="Picture 4"/>
          <p:cNvPicPr>
            <a:picLocks noChangeAspect="1"/>
          </p:cNvPicPr>
          <p:nvPr/>
        </p:nvPicPr>
        <p:blipFill>
          <a:blip r:embed="rId3"/>
          <a:stretch>
            <a:fillRect/>
          </a:stretch>
        </p:blipFill>
        <p:spPr>
          <a:xfrm>
            <a:off x="140749" y="3647185"/>
            <a:ext cx="3158089" cy="2240498"/>
          </a:xfrm>
          <a:prstGeom prst="rect">
            <a:avLst/>
          </a:prstGeom>
        </p:spPr>
      </p:pic>
    </p:spTree>
    <p:extLst>
      <p:ext uri="{BB962C8B-B14F-4D97-AF65-F5344CB8AC3E}">
        <p14:creationId xmlns:p14="http://schemas.microsoft.com/office/powerpoint/2010/main" val="278847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br>
              <a:rPr lang="en-GB" dirty="0"/>
            </a:br>
            <a:r>
              <a:rPr lang="en-GB" dirty="0"/>
              <a:t>Langstone Learners</a:t>
            </a:r>
          </a:p>
        </p:txBody>
      </p:sp>
      <p:sp>
        <p:nvSpPr>
          <p:cNvPr id="3" name="Content Placeholder 2"/>
          <p:cNvSpPr>
            <a:spLocks noGrp="1"/>
          </p:cNvSpPr>
          <p:nvPr>
            <p:ph idx="1"/>
          </p:nvPr>
        </p:nvSpPr>
        <p:spPr>
          <a:xfrm>
            <a:off x="3542454" y="207219"/>
            <a:ext cx="8277257" cy="2218481"/>
          </a:xfrm>
        </p:spPr>
        <p:txBody>
          <a:bodyPr>
            <a:normAutofit lnSpcReduction="10000"/>
          </a:bodyPr>
          <a:lstStyle/>
          <a:p>
            <a:pPr marL="0" indent="0" algn="ctr">
              <a:buNone/>
            </a:pPr>
            <a:r>
              <a:rPr lang="en-US" sz="1800" b="1" u="sng" dirty="0">
                <a:solidFill>
                  <a:schemeClr val="tx1"/>
                </a:solidFill>
              </a:rPr>
              <a:t>What is the Langstone Learner Award?</a:t>
            </a:r>
          </a:p>
          <a:p>
            <a:pPr marL="0" indent="0">
              <a:buNone/>
            </a:pPr>
            <a:r>
              <a:rPr lang="en-US" sz="1800" dirty="0">
                <a:solidFill>
                  <a:schemeClr val="tx1"/>
                </a:solidFill>
              </a:rPr>
              <a:t>At Langstone Primary Academy, we are proud to have created and continue to promote our ‘Langstone Learner Award’. We aim to develop learners who are reflective, resilient thinkers and challenge themselves in all areas of learning both in and out of school.   </a:t>
            </a:r>
          </a:p>
          <a:p>
            <a:pPr marL="0" indent="0">
              <a:buNone/>
            </a:pPr>
            <a:r>
              <a:rPr lang="en-US" sz="1800" dirty="0">
                <a:solidFill>
                  <a:schemeClr val="tx1"/>
                </a:solidFill>
              </a:rPr>
              <a:t>The Langstone Learner award is a three-tiered system which empowers children to recognise and develop a set of progressively challenging skills as they develop as independent learners.</a:t>
            </a:r>
            <a:endParaRPr lang="en-GB" dirty="0">
              <a:solidFill>
                <a:schemeClr val="tx1"/>
              </a:solidFill>
            </a:endParaRPr>
          </a:p>
        </p:txBody>
      </p:sp>
      <p:graphicFrame>
        <p:nvGraphicFramePr>
          <p:cNvPr id="4" name="Table 3"/>
          <p:cNvGraphicFramePr>
            <a:graphicFrameLocks noGrp="1"/>
          </p:cNvGraphicFramePr>
          <p:nvPr/>
        </p:nvGraphicFramePr>
        <p:xfrm>
          <a:off x="3540821" y="2425700"/>
          <a:ext cx="8280521" cy="2931160"/>
        </p:xfrm>
        <a:graphic>
          <a:graphicData uri="http://schemas.openxmlformats.org/drawingml/2006/table">
            <a:tbl>
              <a:tblPr firstRow="1" bandRow="1">
                <a:tableStyleId>{5C22544A-7EE6-4342-B048-85BDC9FD1C3A}</a:tableStyleId>
              </a:tblPr>
              <a:tblGrid>
                <a:gridCol w="938156">
                  <a:extLst>
                    <a:ext uri="{9D8B030D-6E8A-4147-A177-3AD203B41FA5}">
                      <a16:colId xmlns:a16="http://schemas.microsoft.com/office/drawing/2014/main" val="2163990986"/>
                    </a:ext>
                  </a:extLst>
                </a:gridCol>
                <a:gridCol w="3119070">
                  <a:extLst>
                    <a:ext uri="{9D8B030D-6E8A-4147-A177-3AD203B41FA5}">
                      <a16:colId xmlns:a16="http://schemas.microsoft.com/office/drawing/2014/main" val="826354093"/>
                    </a:ext>
                  </a:extLst>
                </a:gridCol>
                <a:gridCol w="4223295">
                  <a:extLst>
                    <a:ext uri="{9D8B030D-6E8A-4147-A177-3AD203B41FA5}">
                      <a16:colId xmlns:a16="http://schemas.microsoft.com/office/drawing/2014/main" val="219005458"/>
                    </a:ext>
                  </a:extLst>
                </a:gridCol>
              </a:tblGrid>
              <a:tr h="370840">
                <a:tc>
                  <a:txBody>
                    <a:bodyPr/>
                    <a:lstStyle/>
                    <a:p>
                      <a:r>
                        <a:rPr lang="en-GB" dirty="0"/>
                        <a:t>Tier</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467964653"/>
                  </a:ext>
                </a:extLst>
              </a:tr>
              <a:tr h="370840">
                <a:tc>
                  <a:txBody>
                    <a:bodyPr/>
                    <a:lstStyle/>
                    <a:p>
                      <a:r>
                        <a:rPr lang="en-US" sz="1200" dirty="0"/>
                        <a:t>TIER 1</a:t>
                      </a:r>
                      <a:endParaRPr lang="en-GB" sz="1200" dirty="0"/>
                    </a:p>
                  </a:txBody>
                  <a:tcPr/>
                </a:tc>
                <a:tc>
                  <a:txBody>
                    <a:bodyPr/>
                    <a:lstStyle/>
                    <a:p>
                      <a:r>
                        <a:rPr lang="en-US" sz="1200" dirty="0"/>
                        <a:t>ALL NEW CHILDREN TO THE SCHOOL (8 SKILLS PER AREA = 24 SKILLS)</a:t>
                      </a:r>
                    </a:p>
                    <a:p>
                      <a:endParaRPr lang="en-GB" sz="1200" dirty="0"/>
                    </a:p>
                  </a:txBody>
                  <a:tcPr/>
                </a:tc>
                <a:tc>
                  <a:txBody>
                    <a:bodyPr/>
                    <a:lstStyle/>
                    <a:p>
                      <a:r>
                        <a:rPr lang="en-US" sz="1200" dirty="0"/>
                        <a:t>The class teacher will observe these learning behaviours over a period of time and when evidenced consistently, will discuss this with the child and a sticker added to show achievement.</a:t>
                      </a:r>
                      <a:endParaRPr lang="en-GB" sz="1200" dirty="0"/>
                    </a:p>
                  </a:txBody>
                  <a:tcPr/>
                </a:tc>
                <a:extLst>
                  <a:ext uri="{0D108BD9-81ED-4DB2-BD59-A6C34878D82A}">
                    <a16:rowId xmlns:a16="http://schemas.microsoft.com/office/drawing/2014/main" val="414474891"/>
                  </a:ext>
                </a:extLst>
              </a:tr>
              <a:tr h="370840">
                <a:tc>
                  <a:txBody>
                    <a:bodyPr/>
                    <a:lstStyle/>
                    <a:p>
                      <a:r>
                        <a:rPr lang="en-US" sz="1200" dirty="0"/>
                        <a:t>TIER 2 </a:t>
                      </a:r>
                      <a:endParaRPr lang="en-GB" sz="1200" dirty="0"/>
                    </a:p>
                  </a:txBody>
                  <a:tcPr/>
                </a:tc>
                <a:tc>
                  <a:txBody>
                    <a:bodyPr/>
                    <a:lstStyle/>
                    <a:p>
                      <a:r>
                        <a:rPr lang="en-US" sz="1200" dirty="0"/>
                        <a:t>TYPICALLY YEAR 4 BUT PROGRESSION WHEN APPROPRIATE FROM TIER 1 (5 SKILLS PER AREA = 15 SKILLS)</a:t>
                      </a:r>
                    </a:p>
                  </a:txBody>
                  <a:tcPr/>
                </a:tc>
                <a:tc>
                  <a:txBody>
                    <a:bodyPr/>
                    <a:lstStyle/>
                    <a:p>
                      <a:r>
                        <a:rPr lang="en-US" sz="1200" dirty="0"/>
                        <a:t>The children begin to record evidence of them meeting a skill, supported by an adult to begin with. Each skill has room to record evidence underneath. There are also additional pages in the booklet for this if needed.</a:t>
                      </a:r>
                    </a:p>
                  </a:txBody>
                  <a:tcPr/>
                </a:tc>
                <a:extLst>
                  <a:ext uri="{0D108BD9-81ED-4DB2-BD59-A6C34878D82A}">
                    <a16:rowId xmlns:a16="http://schemas.microsoft.com/office/drawing/2014/main" val="3040267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TIER 3 </a:t>
                      </a:r>
                      <a:endParaRPr lang="en-GB"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TYPICALLY YEAR 5 BUT PROGRESSION WHEN APPROPRIATE FROM TIER 2 (4 SKILLS PER AREA = 12 SKILLS)</a:t>
                      </a:r>
                    </a:p>
                  </a:txBody>
                  <a:tcPr/>
                </a:tc>
                <a:tc>
                  <a:txBody>
                    <a:bodyPr/>
                    <a:lstStyle/>
                    <a:p>
                      <a:r>
                        <a:rPr lang="en-US" sz="1200" dirty="0"/>
                        <a:t>The children independently</a:t>
                      </a:r>
                      <a:r>
                        <a:rPr lang="en-US" sz="1200" baseline="0" dirty="0"/>
                        <a:t> </a:t>
                      </a:r>
                      <a:r>
                        <a:rPr lang="en-US" sz="1200" dirty="0"/>
                        <a:t>record evidence of them meeting a skill. Each skill has room to record evidence underneath. There are also additional pages in the booklet for this if needed.</a:t>
                      </a:r>
                    </a:p>
                  </a:txBody>
                  <a:tcPr/>
                </a:tc>
                <a:extLst>
                  <a:ext uri="{0D108BD9-81ED-4DB2-BD59-A6C34878D82A}">
                    <a16:rowId xmlns:a16="http://schemas.microsoft.com/office/drawing/2014/main" val="12543854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MASTER LEARNER </a:t>
                      </a:r>
                      <a:endParaRPr lang="en-GB" sz="1200"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AWARDED UPON COMPLETION OF ALL THE TIERS IN ALL 3 AREAS – THINKING, RESILIENCE AND REFLECTIVENESS.</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txBody>
                  <a:tcPr/>
                </a:tc>
                <a:extLst>
                  <a:ext uri="{0D108BD9-81ED-4DB2-BD59-A6C34878D82A}">
                    <a16:rowId xmlns:a16="http://schemas.microsoft.com/office/drawing/2014/main" val="3460062145"/>
                  </a:ext>
                </a:extLst>
              </a:tr>
            </a:tbl>
          </a:graphicData>
        </a:graphic>
      </p:graphicFrame>
      <p:sp>
        <p:nvSpPr>
          <p:cNvPr id="5" name="Rounded Rectangle 4"/>
          <p:cNvSpPr/>
          <p:nvPr/>
        </p:nvSpPr>
        <p:spPr>
          <a:xfrm>
            <a:off x="3613150" y="5452110"/>
            <a:ext cx="8206561" cy="123120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Once a tier has been achieved, you will be invited to a special celebration assembly held twice a half term. Invitations will be sent via Parentmail once the tier has been validated by the Year Leader. In this assembly, your child will be awarded with a band which corresponds with the Tier they have completed. If they have achieved all three tiers, they are now a master learner and will also be awarded with a grey ‘Master Learner’ t-shirt which can be worn in place of their normal white uniform top.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t="15593" b="16832"/>
          <a:stretch/>
        </p:blipFill>
        <p:spPr bwMode="auto">
          <a:xfrm>
            <a:off x="2611817" y="5526722"/>
            <a:ext cx="867983" cy="601028"/>
          </a:xfrm>
          <a:prstGeom prst="rect">
            <a:avLst/>
          </a:prstGeom>
          <a:ln>
            <a:noFill/>
          </a:ln>
          <a:extLst>
            <a:ext uri="{53640926-AAD7-44D8-BBD7-CCE9431645EC}">
              <a14:shadowObscured xmlns:a14="http://schemas.microsoft.com/office/drawing/2010/main"/>
            </a:ext>
          </a:extLst>
        </p:spPr>
      </p:pic>
      <p:pic>
        <p:nvPicPr>
          <p:cNvPr id="7" name="Picture 6"/>
          <p:cNvPicPr>
            <a:picLocks noChangeAspect="1"/>
          </p:cNvPicPr>
          <p:nvPr/>
        </p:nvPicPr>
        <p:blipFill>
          <a:blip r:embed="rId3"/>
          <a:stretch>
            <a:fillRect/>
          </a:stretch>
        </p:blipFill>
        <p:spPr>
          <a:xfrm rot="20323401">
            <a:off x="196224" y="1096390"/>
            <a:ext cx="1658991" cy="1064592"/>
          </a:xfrm>
          <a:prstGeom prst="rect">
            <a:avLst/>
          </a:prstGeom>
        </p:spPr>
      </p:pic>
      <p:pic>
        <p:nvPicPr>
          <p:cNvPr id="8" name="Picture 7"/>
          <p:cNvPicPr>
            <a:picLocks noChangeAspect="1"/>
          </p:cNvPicPr>
          <p:nvPr/>
        </p:nvPicPr>
        <p:blipFill>
          <a:blip r:embed="rId4"/>
          <a:stretch>
            <a:fillRect/>
          </a:stretch>
        </p:blipFill>
        <p:spPr>
          <a:xfrm rot="1188445">
            <a:off x="1525262" y="2331970"/>
            <a:ext cx="1687170" cy="1048090"/>
          </a:xfrm>
          <a:prstGeom prst="rect">
            <a:avLst/>
          </a:prstGeom>
        </p:spPr>
      </p:pic>
      <p:pic>
        <p:nvPicPr>
          <p:cNvPr id="9" name="Picture 8"/>
          <p:cNvPicPr>
            <a:picLocks noChangeAspect="1"/>
          </p:cNvPicPr>
          <p:nvPr/>
        </p:nvPicPr>
        <p:blipFill>
          <a:blip r:embed="rId5"/>
          <a:stretch>
            <a:fillRect/>
          </a:stretch>
        </p:blipFill>
        <p:spPr>
          <a:xfrm rot="20082386">
            <a:off x="718314" y="4727729"/>
            <a:ext cx="1595547" cy="964154"/>
          </a:xfrm>
          <a:prstGeom prst="rect">
            <a:avLst/>
          </a:prstGeom>
        </p:spPr>
      </p:pic>
    </p:spTree>
    <p:extLst>
      <p:ext uri="{BB962C8B-B14F-4D97-AF65-F5344CB8AC3E}">
        <p14:creationId xmlns:p14="http://schemas.microsoft.com/office/powerpoint/2010/main" val="1266698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Assemblies</a:t>
            </a:r>
          </a:p>
        </p:txBody>
      </p:sp>
      <p:sp>
        <p:nvSpPr>
          <p:cNvPr id="3" name="Content Placeholder 2"/>
          <p:cNvSpPr>
            <a:spLocks noGrp="1"/>
          </p:cNvSpPr>
          <p:nvPr>
            <p:ph idx="1"/>
          </p:nvPr>
        </p:nvSpPr>
        <p:spPr>
          <a:xfrm>
            <a:off x="3842955" y="868350"/>
            <a:ext cx="7315200" cy="3537577"/>
          </a:xfrm>
        </p:spPr>
        <p:txBody>
          <a:bodyPr/>
          <a:lstStyle/>
          <a:p>
            <a:r>
              <a:rPr lang="en-GB" dirty="0">
                <a:solidFill>
                  <a:schemeClr val="tx1"/>
                </a:solidFill>
              </a:rPr>
              <a:t>Each year we would like to welcome families in to watch their child in a class assembly.</a:t>
            </a:r>
          </a:p>
          <a:p>
            <a:r>
              <a:rPr lang="en-GB" dirty="0">
                <a:solidFill>
                  <a:schemeClr val="tx1"/>
                </a:solidFill>
              </a:rPr>
              <a:t>This is a chance for your child to share some of their learning and practice the key skills of performing.</a:t>
            </a:r>
          </a:p>
          <a:p>
            <a:r>
              <a:rPr lang="en-GB" dirty="0">
                <a:solidFill>
                  <a:schemeClr val="tx1"/>
                </a:solidFill>
              </a:rPr>
              <a:t>Assemblies take place at 8:50. </a:t>
            </a:r>
            <a:r>
              <a:rPr lang="en-US" dirty="0">
                <a:solidFill>
                  <a:schemeClr val="tx1"/>
                </a:solidFill>
              </a:rPr>
              <a:t>If you wish to attend, please enter through our school office 10 minutes before the start time to allow time to sign in.</a:t>
            </a: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342133503"/>
              </p:ext>
            </p:extLst>
          </p:nvPr>
        </p:nvGraphicFramePr>
        <p:xfrm>
          <a:off x="4618049" y="3961959"/>
          <a:ext cx="5473244" cy="1483360"/>
        </p:xfrm>
        <a:graphic>
          <a:graphicData uri="http://schemas.openxmlformats.org/drawingml/2006/table">
            <a:tbl>
              <a:tblPr firstRow="1" bandRow="1">
                <a:tableStyleId>{5C22544A-7EE6-4342-B048-85BDC9FD1C3A}</a:tableStyleId>
              </a:tblPr>
              <a:tblGrid>
                <a:gridCol w="2297332">
                  <a:extLst>
                    <a:ext uri="{9D8B030D-6E8A-4147-A177-3AD203B41FA5}">
                      <a16:colId xmlns:a16="http://schemas.microsoft.com/office/drawing/2014/main" val="1283541982"/>
                    </a:ext>
                  </a:extLst>
                </a:gridCol>
                <a:gridCol w="3175912">
                  <a:extLst>
                    <a:ext uri="{9D8B030D-6E8A-4147-A177-3AD203B41FA5}">
                      <a16:colId xmlns:a16="http://schemas.microsoft.com/office/drawing/2014/main" val="995128354"/>
                    </a:ext>
                  </a:extLst>
                </a:gridCol>
              </a:tblGrid>
              <a:tr h="370840">
                <a:tc>
                  <a:txBody>
                    <a:bodyPr/>
                    <a:lstStyle/>
                    <a:p>
                      <a:r>
                        <a:rPr lang="en-GB" dirty="0"/>
                        <a:t>Class</a:t>
                      </a:r>
                    </a:p>
                  </a:txBody>
                  <a:tcPr/>
                </a:tc>
                <a:tc>
                  <a:txBody>
                    <a:bodyPr/>
                    <a:lstStyle/>
                    <a:p>
                      <a:r>
                        <a:rPr lang="en-GB" dirty="0"/>
                        <a:t>Date</a:t>
                      </a:r>
                    </a:p>
                  </a:txBody>
                  <a:tcPr/>
                </a:tc>
                <a:extLst>
                  <a:ext uri="{0D108BD9-81ED-4DB2-BD59-A6C34878D82A}">
                    <a16:rowId xmlns:a16="http://schemas.microsoft.com/office/drawing/2014/main" val="1155173770"/>
                  </a:ext>
                </a:extLst>
              </a:tr>
              <a:tr h="370840">
                <a:tc>
                  <a:txBody>
                    <a:bodyPr/>
                    <a:lstStyle/>
                    <a:p>
                      <a:r>
                        <a:rPr lang="en-GB" dirty="0">
                          <a:solidFill>
                            <a:schemeClr val="tx1"/>
                          </a:solidFill>
                        </a:rPr>
                        <a:t>6JH</a:t>
                      </a:r>
                    </a:p>
                  </a:txBody>
                  <a:tcPr/>
                </a:tc>
                <a:tc>
                  <a:txBody>
                    <a:bodyPr/>
                    <a:lstStyle/>
                    <a:p>
                      <a:r>
                        <a:rPr lang="en-GB" dirty="0">
                          <a:solidFill>
                            <a:schemeClr val="tx1"/>
                          </a:solidFill>
                        </a:rPr>
                        <a:t>Tuesday 18</a:t>
                      </a:r>
                      <a:r>
                        <a:rPr lang="en-GB" baseline="30000" dirty="0">
                          <a:solidFill>
                            <a:schemeClr val="tx1"/>
                          </a:solidFill>
                        </a:rPr>
                        <a:t>th</a:t>
                      </a:r>
                      <a:r>
                        <a:rPr lang="en-GB" dirty="0">
                          <a:solidFill>
                            <a:schemeClr val="tx1"/>
                          </a:solidFill>
                        </a:rPr>
                        <a:t> November</a:t>
                      </a:r>
                    </a:p>
                  </a:txBody>
                  <a:tcPr/>
                </a:tc>
                <a:extLst>
                  <a:ext uri="{0D108BD9-81ED-4DB2-BD59-A6C34878D82A}">
                    <a16:rowId xmlns:a16="http://schemas.microsoft.com/office/drawing/2014/main" val="995987908"/>
                  </a:ext>
                </a:extLst>
              </a:tr>
              <a:tr h="370840">
                <a:tc>
                  <a:txBody>
                    <a:bodyPr/>
                    <a:lstStyle/>
                    <a:p>
                      <a:r>
                        <a:rPr lang="en-GB" dirty="0">
                          <a:solidFill>
                            <a:schemeClr val="tx1"/>
                          </a:solidFill>
                        </a:rPr>
                        <a:t>6AH</a:t>
                      </a:r>
                    </a:p>
                  </a:txBody>
                  <a:tcPr/>
                </a:tc>
                <a:tc>
                  <a:txBody>
                    <a:bodyPr/>
                    <a:lstStyle/>
                    <a:p>
                      <a:r>
                        <a:rPr lang="en-GB" dirty="0">
                          <a:solidFill>
                            <a:schemeClr val="tx1"/>
                          </a:solidFill>
                        </a:rPr>
                        <a:t>Tuesday</a:t>
                      </a:r>
                      <a:r>
                        <a:rPr lang="en-GB" baseline="0" dirty="0">
                          <a:solidFill>
                            <a:schemeClr val="tx1"/>
                          </a:solidFill>
                        </a:rPr>
                        <a:t> 25</a:t>
                      </a:r>
                      <a:r>
                        <a:rPr lang="en-GB" baseline="30000" dirty="0">
                          <a:solidFill>
                            <a:schemeClr val="tx1"/>
                          </a:solidFill>
                        </a:rPr>
                        <a:t>th</a:t>
                      </a:r>
                      <a:r>
                        <a:rPr lang="en-GB" baseline="0" dirty="0">
                          <a:solidFill>
                            <a:schemeClr val="tx1"/>
                          </a:solidFill>
                        </a:rPr>
                        <a:t> November</a:t>
                      </a:r>
                      <a:endParaRPr lang="en-GB" dirty="0">
                        <a:solidFill>
                          <a:schemeClr val="tx1"/>
                        </a:solidFill>
                      </a:endParaRPr>
                    </a:p>
                  </a:txBody>
                  <a:tcPr/>
                </a:tc>
                <a:extLst>
                  <a:ext uri="{0D108BD9-81ED-4DB2-BD59-A6C34878D82A}">
                    <a16:rowId xmlns:a16="http://schemas.microsoft.com/office/drawing/2014/main" val="438018789"/>
                  </a:ext>
                </a:extLst>
              </a:tr>
              <a:tr h="370840">
                <a:tc>
                  <a:txBody>
                    <a:bodyPr/>
                    <a:lstStyle/>
                    <a:p>
                      <a:r>
                        <a:rPr lang="en-GB" dirty="0">
                          <a:solidFill>
                            <a:schemeClr val="tx1"/>
                          </a:solidFill>
                        </a:rPr>
                        <a:t>6J</a:t>
                      </a:r>
                    </a:p>
                  </a:txBody>
                  <a:tcPr/>
                </a:tc>
                <a:tc>
                  <a:txBody>
                    <a:bodyPr/>
                    <a:lstStyle/>
                    <a:p>
                      <a:r>
                        <a:rPr lang="en-GB" dirty="0">
                          <a:solidFill>
                            <a:schemeClr val="tx1"/>
                          </a:solidFill>
                        </a:rPr>
                        <a:t>Tuesday</a:t>
                      </a:r>
                      <a:r>
                        <a:rPr lang="en-GB" baseline="0" dirty="0">
                          <a:solidFill>
                            <a:schemeClr val="tx1"/>
                          </a:solidFill>
                        </a:rPr>
                        <a:t> 2</a:t>
                      </a:r>
                      <a:r>
                        <a:rPr lang="en-GB" baseline="30000" dirty="0">
                          <a:solidFill>
                            <a:schemeClr val="tx1"/>
                          </a:solidFill>
                        </a:rPr>
                        <a:t>nd</a:t>
                      </a:r>
                      <a:r>
                        <a:rPr lang="en-GB" baseline="0" dirty="0">
                          <a:solidFill>
                            <a:schemeClr val="tx1"/>
                          </a:solidFill>
                        </a:rPr>
                        <a:t> December</a:t>
                      </a:r>
                      <a:endParaRPr lang="en-GB" dirty="0">
                        <a:solidFill>
                          <a:schemeClr val="tx1"/>
                        </a:solidFill>
                      </a:endParaRPr>
                    </a:p>
                  </a:txBody>
                  <a:tcPr/>
                </a:tc>
                <a:extLst>
                  <a:ext uri="{0D108BD9-81ED-4DB2-BD59-A6C34878D82A}">
                    <a16:rowId xmlns:a16="http://schemas.microsoft.com/office/drawing/2014/main" val="1063002250"/>
                  </a:ext>
                </a:extLst>
              </a:tr>
            </a:tbl>
          </a:graphicData>
        </a:graphic>
      </p:graphicFrame>
    </p:spTree>
    <p:extLst>
      <p:ext uri="{BB962C8B-B14F-4D97-AF65-F5344CB8AC3E}">
        <p14:creationId xmlns:p14="http://schemas.microsoft.com/office/powerpoint/2010/main" val="1172758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websites to use at home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13209843"/>
              </p:ext>
            </p:extLst>
          </p:nvPr>
        </p:nvGraphicFramePr>
        <p:xfrm>
          <a:off x="3921365" y="1534599"/>
          <a:ext cx="7315200" cy="3571240"/>
        </p:xfrm>
        <a:graphic>
          <a:graphicData uri="http://schemas.openxmlformats.org/drawingml/2006/table">
            <a:tbl>
              <a:tblPr firstRow="1" bandRow="1">
                <a:tableStyleId>{5C22544A-7EE6-4342-B048-85BDC9FD1C3A}</a:tableStyleId>
              </a:tblPr>
              <a:tblGrid>
                <a:gridCol w="2512327">
                  <a:extLst>
                    <a:ext uri="{9D8B030D-6E8A-4147-A177-3AD203B41FA5}">
                      <a16:colId xmlns:a16="http://schemas.microsoft.com/office/drawing/2014/main" val="3641163581"/>
                    </a:ext>
                  </a:extLst>
                </a:gridCol>
                <a:gridCol w="4802873">
                  <a:extLst>
                    <a:ext uri="{9D8B030D-6E8A-4147-A177-3AD203B41FA5}">
                      <a16:colId xmlns:a16="http://schemas.microsoft.com/office/drawing/2014/main" val="1323735682"/>
                    </a:ext>
                  </a:extLst>
                </a:gridCol>
              </a:tblGrid>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960972694"/>
                  </a:ext>
                </a:extLst>
              </a:tr>
              <a:tr h="370840">
                <a:tc>
                  <a:txBody>
                    <a:bodyPr/>
                    <a:lstStyle/>
                    <a:p>
                      <a:pPr algn="l"/>
                      <a:r>
                        <a:rPr lang="en-US" b="0" i="0" dirty="0">
                          <a:solidFill>
                            <a:schemeClr val="tx1"/>
                          </a:solidFill>
                          <a:effectLst/>
                          <a:latin typeface="Raleway"/>
                        </a:rPr>
                        <a:t>Accelerated Reader</a:t>
                      </a:r>
                    </a:p>
                    <a:p>
                      <a:pPr algn="l"/>
                      <a:endParaRPr lang="en-US" b="0" i="0" dirty="0">
                        <a:solidFill>
                          <a:schemeClr val="tx1"/>
                        </a:solidFill>
                        <a:effectLst/>
                        <a:latin typeface="Raleway"/>
                      </a:endParaRPr>
                    </a:p>
                  </a:txBody>
                  <a:tcPr/>
                </a:tc>
                <a:tc>
                  <a:txBody>
                    <a:bodyPr/>
                    <a:lstStyle/>
                    <a:p>
                      <a:pPr algn="l"/>
                      <a:r>
                        <a:rPr lang="en-US" b="0" i="0" u="none" strike="noStrike" dirty="0">
                          <a:solidFill>
                            <a:schemeClr val="tx1"/>
                          </a:solidFill>
                          <a:effectLst/>
                          <a:latin typeface="Raleway"/>
                          <a:hlinkClick r:id="rId2"/>
                        </a:rPr>
                        <a:t>https://ukhosted105.renlearn.co.uk/6708094/</a:t>
                      </a:r>
                      <a:endParaRPr lang="en-US" b="0" i="0" dirty="0">
                        <a:solidFill>
                          <a:schemeClr val="tx1"/>
                        </a:solidFill>
                        <a:effectLst/>
                        <a:latin typeface="Raleway"/>
                      </a:endParaRPr>
                    </a:p>
                  </a:txBody>
                  <a:tcPr/>
                </a:tc>
                <a:extLst>
                  <a:ext uri="{0D108BD9-81ED-4DB2-BD59-A6C34878D82A}">
                    <a16:rowId xmlns:a16="http://schemas.microsoft.com/office/drawing/2014/main" val="2365996418"/>
                  </a:ext>
                </a:extLst>
              </a:tr>
              <a:tr h="370840">
                <a:tc>
                  <a:txBody>
                    <a:bodyPr/>
                    <a:lstStyle/>
                    <a:p>
                      <a:pPr algn="l"/>
                      <a:r>
                        <a:rPr lang="en-US" b="0" i="0" dirty="0">
                          <a:solidFill>
                            <a:schemeClr val="tx1"/>
                          </a:solidFill>
                          <a:effectLst/>
                          <a:latin typeface="Raleway"/>
                        </a:rPr>
                        <a:t>Times table Rockstar</a:t>
                      </a:r>
                    </a:p>
                    <a:p>
                      <a:pPr algn="l"/>
                      <a:endParaRPr lang="en-GB" b="0" dirty="0">
                        <a:solidFill>
                          <a:schemeClr val="tx1"/>
                        </a:solidFill>
                      </a:endParaRPr>
                    </a:p>
                  </a:txBody>
                  <a:tcPr/>
                </a:tc>
                <a:tc>
                  <a:txBody>
                    <a:bodyPr/>
                    <a:lstStyle/>
                    <a:p>
                      <a:pPr algn="l"/>
                      <a:r>
                        <a:rPr lang="en-US" b="0" i="0" u="none" strike="noStrike" dirty="0">
                          <a:solidFill>
                            <a:schemeClr val="tx1"/>
                          </a:solidFill>
                          <a:effectLst/>
                          <a:latin typeface="Raleway"/>
                          <a:hlinkClick r:id="rId3"/>
                        </a:rPr>
                        <a:t>https://ttrockstars.com/</a:t>
                      </a:r>
                      <a:endParaRPr lang="en-US" b="0" i="0" dirty="0">
                        <a:solidFill>
                          <a:schemeClr val="tx1"/>
                        </a:solidFill>
                        <a:effectLst/>
                        <a:latin typeface="Raleway"/>
                      </a:endParaRPr>
                    </a:p>
                  </a:txBody>
                  <a:tcPr/>
                </a:tc>
                <a:extLst>
                  <a:ext uri="{0D108BD9-81ED-4DB2-BD59-A6C34878D82A}">
                    <a16:rowId xmlns:a16="http://schemas.microsoft.com/office/drawing/2014/main" val="2717358672"/>
                  </a:ext>
                </a:extLst>
              </a:tr>
              <a:tr h="370840">
                <a:tc>
                  <a:txBody>
                    <a:bodyPr/>
                    <a:lstStyle/>
                    <a:p>
                      <a:pPr algn="l"/>
                      <a:r>
                        <a:rPr lang="en-US" b="0" i="0" dirty="0">
                          <a:solidFill>
                            <a:schemeClr val="tx1"/>
                          </a:solidFill>
                          <a:effectLst/>
                          <a:latin typeface="Raleway"/>
                        </a:rPr>
                        <a:t>Sumdog (maths games)</a:t>
                      </a:r>
                    </a:p>
                  </a:txBody>
                  <a:tcPr/>
                </a:tc>
                <a:tc>
                  <a:txBody>
                    <a:bodyPr/>
                    <a:lstStyle/>
                    <a:p>
                      <a:pPr algn="l"/>
                      <a:r>
                        <a:rPr lang="en-US" b="0" i="0" u="none" strike="noStrike" dirty="0">
                          <a:solidFill>
                            <a:schemeClr val="tx1"/>
                          </a:solidFill>
                          <a:effectLst/>
                          <a:latin typeface="Raleway"/>
                          <a:hlinkClick r:id="rId4"/>
                        </a:rPr>
                        <a:t>https://www.sumdog.com/en/</a:t>
                      </a:r>
                      <a:endParaRPr lang="en-US" b="0" i="0" dirty="0">
                        <a:solidFill>
                          <a:schemeClr val="tx1"/>
                        </a:solidFill>
                        <a:effectLst/>
                        <a:latin typeface="Raleway"/>
                      </a:endParaRPr>
                    </a:p>
                  </a:txBody>
                  <a:tcPr/>
                </a:tc>
                <a:extLst>
                  <a:ext uri="{0D108BD9-81ED-4DB2-BD59-A6C34878D82A}">
                    <a16:rowId xmlns:a16="http://schemas.microsoft.com/office/drawing/2014/main" val="964523343"/>
                  </a:ext>
                </a:extLst>
              </a:tr>
              <a:tr h="370840">
                <a:tc>
                  <a:txBody>
                    <a:bodyPr/>
                    <a:lstStyle/>
                    <a:p>
                      <a:pPr algn="l"/>
                      <a:r>
                        <a:rPr lang="en-US" b="0" i="0" dirty="0">
                          <a:solidFill>
                            <a:schemeClr val="tx1"/>
                          </a:solidFill>
                          <a:effectLst/>
                          <a:latin typeface="Raleway"/>
                        </a:rPr>
                        <a:t>Spelling Shed</a:t>
                      </a:r>
                    </a:p>
                    <a:p>
                      <a:pPr algn="l"/>
                      <a:endParaRPr lang="en-GB" b="0" dirty="0">
                        <a:solidFill>
                          <a:schemeClr val="tx1"/>
                        </a:solidFill>
                      </a:endParaRPr>
                    </a:p>
                  </a:txBody>
                  <a:tcPr/>
                </a:tc>
                <a:tc>
                  <a:txBody>
                    <a:bodyPr/>
                    <a:lstStyle/>
                    <a:p>
                      <a:pPr algn="l"/>
                      <a:r>
                        <a:rPr lang="en-US" b="0" i="0" u="none" strike="noStrike" dirty="0">
                          <a:solidFill>
                            <a:schemeClr val="tx1"/>
                          </a:solidFill>
                          <a:effectLst/>
                          <a:latin typeface="Raleway"/>
                          <a:hlinkClick r:id="rId5"/>
                        </a:rPr>
                        <a:t>https://www.spellingshed.com/en-gb/</a:t>
                      </a:r>
                      <a:endParaRPr lang="en-US" b="0" i="0" dirty="0">
                        <a:solidFill>
                          <a:schemeClr val="tx1"/>
                        </a:solidFill>
                        <a:effectLst/>
                        <a:latin typeface="Raleway"/>
                      </a:endParaRPr>
                    </a:p>
                  </a:txBody>
                  <a:tcPr/>
                </a:tc>
                <a:extLst>
                  <a:ext uri="{0D108BD9-81ED-4DB2-BD59-A6C34878D82A}">
                    <a16:rowId xmlns:a16="http://schemas.microsoft.com/office/drawing/2014/main" val="6670178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chemeClr val="tx1"/>
                          </a:solidFill>
                          <a:effectLst/>
                          <a:latin typeface="Raleway"/>
                        </a:rPr>
                        <a:t>Myon (reading)</a:t>
                      </a:r>
                      <a:endParaRPr lang="en-GB" b="0" i="0" dirty="0">
                        <a:solidFill>
                          <a:schemeClr val="tx1"/>
                        </a:solidFill>
                        <a:effectLst/>
                        <a:latin typeface="Raleway"/>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chemeClr val="tx1"/>
                          </a:solidFill>
                          <a:effectLst/>
                          <a:latin typeface="Raleway"/>
                          <a:hlinkClick r:id="rId6"/>
                        </a:rPr>
                        <a:t>https://www.myon.co.uk/index.html</a:t>
                      </a:r>
                      <a:endParaRPr lang="en-US" b="0" i="0" dirty="0">
                        <a:solidFill>
                          <a:schemeClr val="tx1"/>
                        </a:solidFill>
                        <a:effectLst/>
                        <a:latin typeface="Raleway"/>
                      </a:endParaRPr>
                    </a:p>
                  </a:txBody>
                  <a:tcPr/>
                </a:tc>
                <a:extLst>
                  <a:ext uri="{0D108BD9-81ED-4DB2-BD59-A6C34878D82A}">
                    <a16:rowId xmlns:a16="http://schemas.microsoft.com/office/drawing/2014/main" val="3513222185"/>
                  </a:ext>
                </a:extLst>
              </a:tr>
            </a:tbl>
          </a:graphicData>
        </a:graphic>
      </p:graphicFrame>
    </p:spTree>
    <p:extLst>
      <p:ext uri="{BB962C8B-B14F-4D97-AF65-F5344CB8AC3E}">
        <p14:creationId xmlns:p14="http://schemas.microsoft.com/office/powerpoint/2010/main" val="760777208"/>
      </p:ext>
    </p:extLst>
  </p:cSld>
  <p:clrMapOvr>
    <a:masterClrMapping/>
  </p:clrMapOvr>
</p:sld>
</file>

<file path=ppt/theme/theme1.xml><?xml version="1.0" encoding="utf-8"?>
<a:theme xmlns:a="http://schemas.openxmlformats.org/drawingml/2006/main" name="Fra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9D5DD8E686ED547B9E8AC2351326673" ma:contentTypeVersion="16" ma:contentTypeDescription="Create a new document." ma:contentTypeScope="" ma:versionID="3b98a7c9d815287e88193aa5420141b2">
  <xsd:schema xmlns:xsd="http://www.w3.org/2001/XMLSchema" xmlns:xs="http://www.w3.org/2001/XMLSchema" xmlns:p="http://schemas.microsoft.com/office/2006/metadata/properties" xmlns:ns2="fdc9cd82-1864-4dd8-ad3d-027a48ed537a" xmlns:ns3="88ffa7dc-20df-4e32-ba73-cfde848d81fa" targetNamespace="http://schemas.microsoft.com/office/2006/metadata/properties" ma:root="true" ma:fieldsID="93fc9c496ef91a8d5614b31dcbe3c9b3" ns2:_="" ns3:_="">
    <xsd:import namespace="fdc9cd82-1864-4dd8-ad3d-027a48ed537a"/>
    <xsd:import namespace="88ffa7dc-20df-4e32-ba73-cfde848d81fa"/>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c9cd82-1864-4dd8-ad3d-027a48ed537a"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b620ffc-75d8-4665-ba10-a4cb51139c81"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8ffa7dc-20df-4e32-ba73-cfde848d81fa"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48150c37-c9e3-4d0c-a694-bffc0e2539c1}" ma:internalName="TaxCatchAll" ma:showField="CatchAllData" ma:web="88ffa7dc-20df-4e32-ba73-cfde848d81f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FileHash xmlns="fdc9cd82-1864-4dd8-ad3d-027a48ed537a">00d03fbc7a4762065b8b023c5d24d4085b11af52</FileHash>
    <CloudMigratorVersion xmlns="fdc9cd82-1864-4dd8-ad3d-027a48ed537a">4.0.26.0</CloudMigratorVersion>
    <CloudMigratorOriginId xmlns="fdc9cd82-1864-4dd8-ad3d-027a48ed537a">1AZLgj3GUjh_d5f0ReL_D6zwPE5b1hI9m</CloudMigratorOriginId>
    <TaxCatchAll xmlns="88ffa7dc-20df-4e32-ba73-cfde848d81fa" xsi:nil="true"/>
    <lcf76f155ced4ddcb4097134ff3c332f xmlns="fdc9cd82-1864-4dd8-ad3d-027a48ed537a">
      <Terms xmlns="http://schemas.microsoft.com/office/infopath/2007/PartnerControls"/>
    </lcf76f155ced4ddcb4097134ff3c332f>
    <UniqueSourceRef xmlns="fdc9cd82-1864-4dd8-ad3d-027a48ed537a" xsi:nil="true"/>
  </documentManagement>
</p:properties>
</file>

<file path=customXml/itemProps1.xml><?xml version="1.0" encoding="utf-8"?>
<ds:datastoreItem xmlns:ds="http://schemas.openxmlformats.org/officeDocument/2006/customXml" ds:itemID="{1DF6CF43-CEC4-468B-8EEF-2771ACBEDD45}">
  <ds:schemaRefs>
    <ds:schemaRef ds:uri="http://schemas.microsoft.com/sharepoint/v3/contenttype/forms"/>
  </ds:schemaRefs>
</ds:datastoreItem>
</file>

<file path=customXml/itemProps2.xml><?xml version="1.0" encoding="utf-8"?>
<ds:datastoreItem xmlns:ds="http://schemas.openxmlformats.org/officeDocument/2006/customXml" ds:itemID="{98AEA6EF-C303-4010-9E34-626F220B08CD}"/>
</file>

<file path=customXml/itemProps3.xml><?xml version="1.0" encoding="utf-8"?>
<ds:datastoreItem xmlns:ds="http://schemas.openxmlformats.org/officeDocument/2006/customXml" ds:itemID="{E949AE98-5674-4C26-8D83-F9E96D13654A}">
  <ds:schemaRefs>
    <ds:schemaRef ds:uri="http://schemas.microsoft.com/office/2006/metadata/properties"/>
    <ds:schemaRef ds:uri="http://schemas.microsoft.com/office/infopath/2007/PartnerControls"/>
    <ds:schemaRef ds:uri="fdc9cd82-1864-4dd8-ad3d-027a48ed537a"/>
    <ds:schemaRef ds:uri="88ffa7dc-20df-4e32-ba73-cfde848d81fa"/>
  </ds:schemaRefs>
</ds:datastoreItem>
</file>

<file path=docProps/app.xml><?xml version="1.0" encoding="utf-8"?>
<Properties xmlns="http://schemas.openxmlformats.org/officeDocument/2006/extended-properties" xmlns:vt="http://schemas.openxmlformats.org/officeDocument/2006/docPropsVTypes">
  <Template>TM04033917[[fn=Berlin]]</Template>
  <TotalTime>1175</TotalTime>
  <Words>1575</Words>
  <Application>Microsoft Office PowerPoint</Application>
  <PresentationFormat>Widescreen</PresentationFormat>
  <Paragraphs>204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Frame</vt:lpstr>
      <vt:lpstr>Welcome to Year 6</vt:lpstr>
      <vt:lpstr>English and Maths</vt:lpstr>
      <vt:lpstr>Our Topics</vt:lpstr>
      <vt:lpstr>Year 6 Subject Overviews</vt:lpstr>
      <vt:lpstr>Year 6 SATs</vt:lpstr>
      <vt:lpstr>Enrichment – trips, workshops and special days</vt:lpstr>
      <vt:lpstr>Fairthorne Residential</vt:lpstr>
      <vt:lpstr>PE</vt:lpstr>
      <vt:lpstr>Home learning</vt:lpstr>
      <vt:lpstr>Golden Rules </vt:lpstr>
      <vt:lpstr>  Langstone Learners</vt:lpstr>
      <vt:lpstr>Class Assemblies</vt:lpstr>
      <vt:lpstr>Useful websites to use at home </vt:lpstr>
    </vt:vector>
  </TitlesOfParts>
  <Company>Langstone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gharris</dc:creator>
  <cp:lastModifiedBy>gharris</cp:lastModifiedBy>
  <cp:revision>112</cp:revision>
  <dcterms:created xsi:type="dcterms:W3CDTF">2023-11-23T10:00:18Z</dcterms:created>
  <dcterms:modified xsi:type="dcterms:W3CDTF">2025-11-05T10:31:50Z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0x01010039D5DD8E686ED547B9E8AC2351326673</vt:lpwstr>
  </property>
  <property fmtid="{D5CDD505-2E9C-101B-9397-08002B2CF9AE}" pid="3" name="_ExtendedDescription">
    <vt:lpwstr/>
  </property>
  <property fmtid="{D5CDD505-2E9C-101B-9397-08002B2CF9AE}" pid="4" name="MediaServiceImageTags">
    <vt:lpwstr/>
  </property>
</Properties>
</file>