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1"/>
  </p:sldMasterIdLst>
  <p:sldIdLst>
    <p:sldId id="256" r:id="rId2"/>
    <p:sldId id="267" r:id="rId3"/>
    <p:sldId id="268" r:id="rId4"/>
    <p:sldId id="265" r:id="rId5"/>
    <p:sldId id="258" r:id="rId6"/>
    <p:sldId id="259" r:id="rId7"/>
    <p:sldId id="264" r:id="rId8"/>
    <p:sldId id="260" r:id="rId9"/>
    <p:sldId id="261" r:id="rId10"/>
    <p:sldId id="262"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82" autoAdjust="0"/>
    <p:restoredTop sz="94660"/>
  </p:normalViewPr>
  <p:slideViewPr>
    <p:cSldViewPr snapToGrid="0">
      <p:cViewPr varScale="1">
        <p:scale>
          <a:sx n="87" d="100"/>
          <a:sy n="87" d="100"/>
        </p:scale>
        <p:origin x="475"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9/12/2025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9/12/2025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9/12/2025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7"/>
          <p:cNvSpPr>
            <a:spLocks noGrp="1"/>
          </p:cNvSpPr>
          <p:nvPr>
            <p:ph type="dt" sz="half" idx="10"/>
          </p:nvPr>
        </p:nvSpPr>
        <p:spPr/>
        <p:txBody>
          <a:bodyPr/>
          <a:lstStyle/>
          <a:p>
            <a:fld id="{5586B75A-687E-405C-8A0B-8D00578BA2C3}" type="datetimeFigureOut">
              <a:rPr lang="en-US" dirty="0"/>
              <a:pPr/>
              <a:t>9/12/2025</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9/12/2025</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9/12/2025</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9/12/2025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smtClean="0"/>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9/12/2025</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9/12/2025</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9/12/2025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9/12/2025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dirty="0"/>
              <a:pPr/>
              <a:t>9/12/2025</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10" Type="http://schemas.openxmlformats.org/officeDocument/2006/relationships/image" Target="../media/image14.jpeg"/><Relationship Id="rId4" Type="http://schemas.openxmlformats.org/officeDocument/2006/relationships/image" Target="../media/image8.jpeg"/><Relationship Id="rId9" Type="http://schemas.openxmlformats.org/officeDocument/2006/relationships/image" Target="../media/image1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1069848" y="1298448"/>
            <a:ext cx="7315200" cy="2655181"/>
          </a:xfrm>
        </p:spPr>
        <p:txBody>
          <a:bodyPr/>
          <a:lstStyle/>
          <a:p>
            <a:r>
              <a:rPr lang="en-GB" dirty="0" smtClean="0"/>
              <a:t>Welcome to Year 2</a:t>
            </a:r>
            <a:endParaRPr lang="en-GB" dirty="0"/>
          </a:p>
        </p:txBody>
      </p:sp>
      <p:sp>
        <p:nvSpPr>
          <p:cNvPr id="3" name="Subtitle 2"/>
          <p:cNvSpPr>
            <a:spLocks noGrp="1"/>
          </p:cNvSpPr>
          <p:nvPr>
            <p:ph type="subTitle" idx="1"/>
          </p:nvPr>
        </p:nvSpPr>
        <p:spPr>
          <a:xfrm>
            <a:off x="1100015" y="4229923"/>
            <a:ext cx="7315200" cy="1657760"/>
          </a:xfrm>
        </p:spPr>
        <p:txBody>
          <a:bodyPr>
            <a:normAutofit/>
          </a:bodyPr>
          <a:lstStyle/>
          <a:p>
            <a:r>
              <a:rPr lang="en-GB" dirty="0">
                <a:solidFill>
                  <a:schemeClr val="bg1"/>
                </a:solidFill>
              </a:rPr>
              <a:t>2BW: Mrs </a:t>
            </a:r>
            <a:r>
              <a:rPr lang="en-GB" dirty="0" smtClean="0">
                <a:solidFill>
                  <a:schemeClr val="bg1"/>
                </a:solidFill>
              </a:rPr>
              <a:t>Bygrave-White (Year Leader)</a:t>
            </a:r>
            <a:endParaRPr lang="en-GB" dirty="0">
              <a:solidFill>
                <a:schemeClr val="bg1"/>
              </a:solidFill>
            </a:endParaRPr>
          </a:p>
          <a:p>
            <a:r>
              <a:rPr lang="en-GB" dirty="0" smtClean="0">
                <a:solidFill>
                  <a:schemeClr val="bg1"/>
                </a:solidFill>
              </a:rPr>
              <a:t>2W: Mr Wells</a:t>
            </a:r>
          </a:p>
          <a:p>
            <a:r>
              <a:rPr lang="en-GB" dirty="0" smtClean="0">
                <a:solidFill>
                  <a:schemeClr val="bg1"/>
                </a:solidFill>
              </a:rPr>
              <a:t>2O: Mrs O’Donnell</a:t>
            </a:r>
            <a:endParaRPr lang="en-GB" dirty="0">
              <a:solidFill>
                <a:schemeClr val="bg1"/>
              </a:solidFill>
            </a:endParaRPr>
          </a:p>
        </p:txBody>
      </p:sp>
      <p:sp>
        <p:nvSpPr>
          <p:cNvPr id="5" name="Rounded Rectangle 4"/>
          <p:cNvSpPr/>
          <p:nvPr/>
        </p:nvSpPr>
        <p:spPr>
          <a:xfrm>
            <a:off x="9215839" y="3478169"/>
            <a:ext cx="2928002" cy="2624790"/>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Langstone Academy is a community of learners who strive and aspire to ‘be excellent everywhere’. As </a:t>
            </a:r>
            <a:r>
              <a:rPr lang="en-US" dirty="0" smtClean="0"/>
              <a:t>learners, </a:t>
            </a:r>
            <a:r>
              <a:rPr lang="en-US" dirty="0"/>
              <a:t>we seek to challenge and question the world around us to develop the skills to be lifelong learners. </a:t>
            </a:r>
            <a:endParaRPr lang="en-GB" dirty="0"/>
          </a:p>
        </p:txBody>
      </p:sp>
      <p:pic>
        <p:nvPicPr>
          <p:cNvPr id="7" name="Picture 6"/>
          <p:cNvPicPr>
            <a:picLocks noChangeAspect="1"/>
          </p:cNvPicPr>
          <p:nvPr/>
        </p:nvPicPr>
        <p:blipFill rotWithShape="1">
          <a:blip r:embed="rId2">
            <a:extLst>
              <a:ext uri="{28A0092B-C50C-407E-A947-70E740481C1C}">
                <a14:useLocalDpi xmlns:a14="http://schemas.microsoft.com/office/drawing/2010/main" val="0"/>
              </a:ext>
            </a:extLst>
          </a:blip>
          <a:srcRect l="2919" t="2403" r="2034" b="2550"/>
          <a:stretch/>
        </p:blipFill>
        <p:spPr>
          <a:xfrm>
            <a:off x="9250924" y="537092"/>
            <a:ext cx="2941076" cy="2941077"/>
          </a:xfrm>
          <a:prstGeom prst="rect">
            <a:avLst/>
          </a:prstGeom>
        </p:spPr>
      </p:pic>
    </p:spTree>
    <p:extLst>
      <p:ext uri="{BB962C8B-B14F-4D97-AF65-F5344CB8AC3E}">
        <p14:creationId xmlns:p14="http://schemas.microsoft.com/office/powerpoint/2010/main" val="2920153895"/>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Golden Rules</a:t>
            </a:r>
            <a:br>
              <a:rPr lang="en-US" dirty="0" smtClean="0"/>
            </a:br>
            <a:endParaRPr lang="en-GB" dirty="0"/>
          </a:p>
        </p:txBody>
      </p:sp>
      <p:sp>
        <p:nvSpPr>
          <p:cNvPr id="3" name="Content Placeholder 2"/>
          <p:cNvSpPr>
            <a:spLocks noGrp="1"/>
          </p:cNvSpPr>
          <p:nvPr>
            <p:ph idx="1"/>
          </p:nvPr>
        </p:nvSpPr>
        <p:spPr>
          <a:xfrm>
            <a:off x="3869268" y="507076"/>
            <a:ext cx="7315200" cy="1433557"/>
          </a:xfrm>
        </p:spPr>
        <p:txBody>
          <a:bodyPr>
            <a:normAutofit/>
          </a:bodyPr>
          <a:lstStyle/>
          <a:p>
            <a:pPr marL="0" indent="0">
              <a:buNone/>
            </a:pPr>
            <a:r>
              <a:rPr lang="en-GB" dirty="0" smtClean="0">
                <a:solidFill>
                  <a:schemeClr val="tx1"/>
                </a:solidFill>
              </a:rPr>
              <a:t>At Langstone, we follow the six Golden Rules to make our school a safe and happy environment.  </a:t>
            </a:r>
          </a:p>
        </p:txBody>
      </p:sp>
      <p:pic>
        <p:nvPicPr>
          <p:cNvPr id="4" name="Picture 3"/>
          <p:cNvPicPr>
            <a:picLocks noChangeAspect="1"/>
          </p:cNvPicPr>
          <p:nvPr/>
        </p:nvPicPr>
        <p:blipFill>
          <a:blip r:embed="rId2"/>
          <a:stretch>
            <a:fillRect/>
          </a:stretch>
        </p:blipFill>
        <p:spPr>
          <a:xfrm>
            <a:off x="3495914" y="1767724"/>
            <a:ext cx="8316667" cy="4374664"/>
          </a:xfrm>
          <a:prstGeom prst="rect">
            <a:avLst/>
          </a:prstGeom>
        </p:spPr>
      </p:pic>
    </p:spTree>
    <p:extLst>
      <p:ext uri="{BB962C8B-B14F-4D97-AF65-F5344CB8AC3E}">
        <p14:creationId xmlns:p14="http://schemas.microsoft.com/office/powerpoint/2010/main" val="13819909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Langstone Learners</a:t>
            </a:r>
            <a:br>
              <a:rPr lang="en-US" dirty="0" smtClean="0"/>
            </a:br>
            <a:endParaRPr lang="en-GB" dirty="0"/>
          </a:p>
        </p:txBody>
      </p:sp>
      <p:sp>
        <p:nvSpPr>
          <p:cNvPr id="3" name="Content Placeholder 2"/>
          <p:cNvSpPr>
            <a:spLocks noGrp="1"/>
          </p:cNvSpPr>
          <p:nvPr>
            <p:ph idx="1"/>
          </p:nvPr>
        </p:nvSpPr>
        <p:spPr>
          <a:xfrm>
            <a:off x="3869268" y="556954"/>
            <a:ext cx="7315200" cy="1383680"/>
          </a:xfrm>
        </p:spPr>
        <p:txBody>
          <a:bodyPr>
            <a:normAutofit fontScale="77500" lnSpcReduction="20000"/>
          </a:bodyPr>
          <a:lstStyle/>
          <a:p>
            <a:pPr marL="0" indent="0">
              <a:lnSpc>
                <a:spcPct val="120000"/>
              </a:lnSpc>
              <a:spcBef>
                <a:spcPts val="600"/>
              </a:spcBef>
              <a:buNone/>
            </a:pPr>
            <a:r>
              <a:rPr lang="en-GB" dirty="0"/>
              <a:t>At Langstone, we aim to develop learners who are reflective, resilient thinkers and challenge themselves in all areas of learning both in and out of school.  We believe that children need to develop a skills set that enables them to achieve this and become confident learners</a:t>
            </a:r>
            <a:r>
              <a:rPr lang="en-GB" dirty="0" smtClean="0"/>
              <a:t>. When we see the children displaying one of these learning powers we will award them a </a:t>
            </a:r>
            <a:r>
              <a:rPr lang="en-GB" b="1" dirty="0" smtClean="0"/>
              <a:t>merit. </a:t>
            </a:r>
            <a:endParaRPr lang="en-GB" b="1" dirty="0">
              <a:solidFill>
                <a:schemeClr val="tx1"/>
              </a:solidFill>
            </a:endParaRPr>
          </a:p>
        </p:txBody>
      </p:sp>
      <p:pic>
        <p:nvPicPr>
          <p:cNvPr id="5" name="Picture 4"/>
          <p:cNvPicPr>
            <a:picLocks noChangeAspect="1"/>
          </p:cNvPicPr>
          <p:nvPr/>
        </p:nvPicPr>
        <p:blipFill>
          <a:blip r:embed="rId2"/>
          <a:stretch>
            <a:fillRect/>
          </a:stretch>
        </p:blipFill>
        <p:spPr>
          <a:xfrm>
            <a:off x="3869268" y="1940633"/>
            <a:ext cx="7003779" cy="4317964"/>
          </a:xfrm>
          <a:prstGeom prst="rect">
            <a:avLst/>
          </a:prstGeom>
        </p:spPr>
      </p:pic>
    </p:spTree>
    <p:extLst>
      <p:ext uri="{BB962C8B-B14F-4D97-AF65-F5344CB8AC3E}">
        <p14:creationId xmlns:p14="http://schemas.microsoft.com/office/powerpoint/2010/main" val="31575868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973" y="718131"/>
            <a:ext cx="1344853" cy="497146"/>
          </a:xfrm>
        </p:spPr>
        <p:txBody>
          <a:bodyPr>
            <a:normAutofit fontScale="90000"/>
          </a:bodyPr>
          <a:lstStyle/>
          <a:p>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Merits</a:t>
            </a:r>
            <a:r>
              <a:rPr lang="en-GB" dirty="0"/>
              <a:t/>
            </a:r>
            <a:br>
              <a:rPr lang="en-GB" dirty="0"/>
            </a:br>
            <a:r>
              <a:rPr lang="en-GB" dirty="0" smtClean="0"/>
              <a:t/>
            </a:r>
            <a:br>
              <a:rPr lang="en-GB" dirty="0" smtClean="0"/>
            </a:br>
            <a:r>
              <a:rPr lang="en-GB" dirty="0"/>
              <a:t/>
            </a:r>
            <a:br>
              <a:rPr lang="en-GB" dirty="0"/>
            </a:br>
            <a:endParaRPr lang="en-GB" dirty="0"/>
          </a:p>
        </p:txBody>
      </p:sp>
      <p:sp>
        <p:nvSpPr>
          <p:cNvPr id="3" name="Content Placeholder 2"/>
          <p:cNvSpPr>
            <a:spLocks noGrp="1"/>
          </p:cNvSpPr>
          <p:nvPr>
            <p:ph idx="1"/>
          </p:nvPr>
        </p:nvSpPr>
        <p:spPr>
          <a:xfrm>
            <a:off x="3542454" y="207219"/>
            <a:ext cx="8277257" cy="1225617"/>
          </a:xfrm>
        </p:spPr>
        <p:txBody>
          <a:bodyPr>
            <a:normAutofit/>
          </a:bodyPr>
          <a:lstStyle/>
          <a:p>
            <a:pPr marL="0" indent="0" algn="ctr">
              <a:buNone/>
            </a:pPr>
            <a:r>
              <a:rPr lang="en-US" sz="2400" b="1" u="sng" dirty="0">
                <a:solidFill>
                  <a:schemeClr val="tx1"/>
                </a:solidFill>
              </a:rPr>
              <a:t>W</a:t>
            </a:r>
            <a:r>
              <a:rPr lang="en-US" sz="2400" b="1" u="sng" dirty="0" smtClean="0">
                <a:solidFill>
                  <a:schemeClr val="tx1"/>
                </a:solidFill>
              </a:rPr>
              <a:t>hat </a:t>
            </a:r>
            <a:r>
              <a:rPr lang="en-US" sz="2400" b="1" u="sng" dirty="0">
                <a:solidFill>
                  <a:schemeClr val="tx1"/>
                </a:solidFill>
              </a:rPr>
              <a:t>is </a:t>
            </a:r>
            <a:r>
              <a:rPr lang="en-US" sz="2400" b="1" u="sng" dirty="0" smtClean="0">
                <a:solidFill>
                  <a:schemeClr val="tx1"/>
                </a:solidFill>
              </a:rPr>
              <a:t>a Merit Award?</a:t>
            </a:r>
            <a:endParaRPr lang="en-US" sz="2400" b="1" u="sng" dirty="0">
              <a:solidFill>
                <a:schemeClr val="tx1"/>
              </a:solidFill>
            </a:endParaRPr>
          </a:p>
        </p:txBody>
      </p:sp>
      <p:sp>
        <p:nvSpPr>
          <p:cNvPr id="5" name="Rounded Rectangle 4"/>
          <p:cNvSpPr/>
          <p:nvPr/>
        </p:nvSpPr>
        <p:spPr>
          <a:xfrm>
            <a:off x="3710311" y="1123837"/>
            <a:ext cx="7941541" cy="5095701"/>
          </a:xfrm>
          <a:prstGeom prst="roundRect">
            <a:avLst>
              <a:gd name="adj" fmla="val 11027"/>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r>
              <a:rPr lang="en-GB" dirty="0"/>
              <a:t>Children are given merits in school for </a:t>
            </a:r>
            <a:r>
              <a:rPr lang="en-GB" dirty="0" smtClean="0"/>
              <a:t>many </a:t>
            </a:r>
            <a:r>
              <a:rPr lang="en-GB" dirty="0"/>
              <a:t>reasons. These </a:t>
            </a:r>
            <a:r>
              <a:rPr lang="en-GB" dirty="0" smtClean="0"/>
              <a:t>can include </a:t>
            </a:r>
            <a:r>
              <a:rPr lang="en-GB" dirty="0"/>
              <a:t>following the Golden Rules, completing a piece of amazing work by being a resilient, </a:t>
            </a:r>
            <a:r>
              <a:rPr lang="en-GB" dirty="0" smtClean="0"/>
              <a:t>reflective thinker or for being a kind friend. </a:t>
            </a:r>
          </a:p>
          <a:p>
            <a:pPr fontAlgn="base"/>
            <a:endParaRPr lang="en-GB" dirty="0"/>
          </a:p>
          <a:p>
            <a:pPr fontAlgn="base"/>
            <a:r>
              <a:rPr lang="en-GB" dirty="0" smtClean="0"/>
              <a:t>Every </a:t>
            </a:r>
            <a:r>
              <a:rPr lang="en-GB" dirty="0"/>
              <a:t>time a child earns a merit, the reason is recorded on their merit card. When the ten slots are full, they attend an Achievement Assembly to celebrate their success</a:t>
            </a:r>
            <a:r>
              <a:rPr lang="en-GB" dirty="0" smtClean="0"/>
              <a:t>.</a:t>
            </a:r>
          </a:p>
          <a:p>
            <a:pPr fontAlgn="base"/>
            <a:endParaRPr lang="en-GB" dirty="0"/>
          </a:p>
          <a:p>
            <a:pPr fontAlgn="base"/>
            <a:r>
              <a:rPr lang="en-GB" dirty="0"/>
              <a:t>Parents are invited along to these special assemblies and each child is called to the front to receive their certificate and one of the merits is read from the card. The children are given a certificate and move onto the next colour of merit card</a:t>
            </a:r>
            <a:r>
              <a:rPr lang="en-GB" dirty="0" smtClean="0"/>
              <a:t>.</a:t>
            </a:r>
          </a:p>
          <a:p>
            <a:pPr fontAlgn="base"/>
            <a:endParaRPr lang="en-GB" dirty="0" smtClean="0"/>
          </a:p>
          <a:p>
            <a:pPr fontAlgn="base"/>
            <a:r>
              <a:rPr lang="en-GB" dirty="0"/>
              <a:t>A special Achievement Assembly is held regularly for pupils </a:t>
            </a:r>
            <a:r>
              <a:rPr lang="en-GB" dirty="0" smtClean="0"/>
              <a:t>who</a:t>
            </a:r>
          </a:p>
          <a:p>
            <a:pPr fontAlgn="base"/>
            <a:r>
              <a:rPr lang="en-GB" dirty="0" smtClean="0"/>
              <a:t>have </a:t>
            </a:r>
            <a:r>
              <a:rPr lang="en-GB" dirty="0"/>
              <a:t>completed their merit </a:t>
            </a:r>
            <a:r>
              <a:rPr lang="en-GB" dirty="0" smtClean="0"/>
              <a:t>cards and parents and carers are</a:t>
            </a:r>
          </a:p>
          <a:p>
            <a:pPr fontAlgn="base"/>
            <a:r>
              <a:rPr lang="en-GB" dirty="0"/>
              <a:t>i</a:t>
            </a:r>
            <a:r>
              <a:rPr lang="en-GB" dirty="0" smtClean="0"/>
              <a:t>nvited to join us for this. </a:t>
            </a:r>
            <a:endParaRPr lang="en-GB" dirty="0"/>
          </a:p>
          <a:p>
            <a:pPr fontAlgn="base"/>
            <a:endParaRPr lang="en-GB" dirty="0" smtClean="0"/>
          </a:p>
        </p:txBody>
      </p:sp>
      <p:pic>
        <p:nvPicPr>
          <p:cNvPr id="1026" name="Picture 2" descr="https://langstoneinfants.co.uk/wp-content/uploads/2024/01/DSC07886-800x6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111" y="1554748"/>
            <a:ext cx="2532507" cy="189938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t="5716" r="1711" b="15659"/>
          <a:stretch/>
        </p:blipFill>
        <p:spPr>
          <a:xfrm>
            <a:off x="93535" y="3793599"/>
            <a:ext cx="3187660" cy="191244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2546817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English and Maths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413038031"/>
              </p:ext>
            </p:extLst>
          </p:nvPr>
        </p:nvGraphicFramePr>
        <p:xfrm>
          <a:off x="3785677" y="925881"/>
          <a:ext cx="7315200" cy="4058920"/>
        </p:xfrm>
        <a:graphic>
          <a:graphicData uri="http://schemas.openxmlformats.org/drawingml/2006/table">
            <a:tbl>
              <a:tblPr firstRow="1" bandRow="1">
                <a:tableStyleId>{5C22544A-7EE6-4342-B048-85BDC9FD1C3A}</a:tableStyleId>
              </a:tblPr>
              <a:tblGrid>
                <a:gridCol w="983870">
                  <a:extLst>
                    <a:ext uri="{9D8B030D-6E8A-4147-A177-3AD203B41FA5}">
                      <a16:colId xmlns:a16="http://schemas.microsoft.com/office/drawing/2014/main" val="1306726485"/>
                    </a:ext>
                  </a:extLst>
                </a:gridCol>
                <a:gridCol w="3663984">
                  <a:extLst>
                    <a:ext uri="{9D8B030D-6E8A-4147-A177-3AD203B41FA5}">
                      <a16:colId xmlns:a16="http://schemas.microsoft.com/office/drawing/2014/main" val="1804849163"/>
                    </a:ext>
                  </a:extLst>
                </a:gridCol>
                <a:gridCol w="2667346">
                  <a:extLst>
                    <a:ext uri="{9D8B030D-6E8A-4147-A177-3AD203B41FA5}">
                      <a16:colId xmlns:a16="http://schemas.microsoft.com/office/drawing/2014/main" val="2660399210"/>
                    </a:ext>
                  </a:extLst>
                </a:gridCol>
              </a:tblGrid>
              <a:tr h="370840">
                <a:tc>
                  <a:txBody>
                    <a:bodyPr/>
                    <a:lstStyle/>
                    <a:p>
                      <a:r>
                        <a:rPr lang="en-GB" dirty="0" smtClean="0"/>
                        <a:t>When</a:t>
                      </a:r>
                      <a:endParaRPr lang="en-GB" dirty="0"/>
                    </a:p>
                  </a:txBody>
                  <a:tcPr/>
                </a:tc>
                <a:tc>
                  <a:txBody>
                    <a:bodyPr/>
                    <a:lstStyle/>
                    <a:p>
                      <a:r>
                        <a:rPr lang="en-GB" dirty="0" smtClean="0"/>
                        <a:t>English</a:t>
                      </a:r>
                      <a:endParaRPr lang="en-GB" dirty="0"/>
                    </a:p>
                  </a:txBody>
                  <a:tcPr/>
                </a:tc>
                <a:tc>
                  <a:txBody>
                    <a:bodyPr/>
                    <a:lstStyle/>
                    <a:p>
                      <a:r>
                        <a:rPr lang="en-GB" dirty="0" smtClean="0"/>
                        <a:t>Maths</a:t>
                      </a:r>
                      <a:endParaRPr lang="en-GB" dirty="0"/>
                    </a:p>
                  </a:txBody>
                  <a:tcPr/>
                </a:tc>
                <a:extLst>
                  <a:ext uri="{0D108BD9-81ED-4DB2-BD59-A6C34878D82A}">
                    <a16:rowId xmlns:a16="http://schemas.microsoft.com/office/drawing/2014/main" val="1842457122"/>
                  </a:ext>
                </a:extLst>
              </a:tr>
              <a:tr h="370840">
                <a:tc>
                  <a:txBody>
                    <a:bodyPr/>
                    <a:lstStyle/>
                    <a:p>
                      <a:r>
                        <a:rPr lang="en-GB" sz="1600" u="none" dirty="0" smtClean="0"/>
                        <a:t>Autumn</a:t>
                      </a:r>
                      <a:endParaRPr lang="en-GB" sz="1600" u="none" dirty="0"/>
                    </a:p>
                  </a:txBody>
                  <a:tcPr/>
                </a:tc>
                <a:tc>
                  <a:txBody>
                    <a:bodyPr/>
                    <a:lstStyle/>
                    <a:p>
                      <a:r>
                        <a:rPr lang="en-GB" sz="1600" b="1" u="none" dirty="0" smtClean="0">
                          <a:solidFill>
                            <a:schemeClr val="tx1"/>
                          </a:solidFill>
                        </a:rPr>
                        <a:t>My Brother </a:t>
                      </a:r>
                      <a:r>
                        <a:rPr lang="en-GB" sz="1600" u="none" dirty="0" smtClean="0">
                          <a:solidFill>
                            <a:schemeClr val="tx1"/>
                          </a:solidFill>
                        </a:rPr>
                        <a:t>– Talk</a:t>
                      </a:r>
                      <a:r>
                        <a:rPr lang="en-GB" sz="1600" u="none" baseline="0" dirty="0" smtClean="0">
                          <a:solidFill>
                            <a:schemeClr val="tx1"/>
                          </a:solidFill>
                        </a:rPr>
                        <a:t> for write and retell</a:t>
                      </a:r>
                      <a:endParaRPr lang="en-GB" sz="1600" u="none" dirty="0" smtClean="0">
                        <a:solidFill>
                          <a:schemeClr val="tx1"/>
                        </a:solidFill>
                      </a:endParaRPr>
                    </a:p>
                    <a:p>
                      <a:r>
                        <a:rPr lang="en-GB" sz="1600" b="1" u="none" dirty="0" smtClean="0">
                          <a:solidFill>
                            <a:schemeClr val="tx1"/>
                          </a:solidFill>
                        </a:rPr>
                        <a:t>We’re All</a:t>
                      </a:r>
                      <a:r>
                        <a:rPr lang="en-GB" sz="1600" b="1" u="none" baseline="0" dirty="0" smtClean="0">
                          <a:solidFill>
                            <a:schemeClr val="tx1"/>
                          </a:solidFill>
                        </a:rPr>
                        <a:t> Wonders </a:t>
                      </a:r>
                      <a:r>
                        <a:rPr lang="en-GB" sz="1600" u="none" baseline="0" dirty="0" smtClean="0">
                          <a:solidFill>
                            <a:schemeClr val="tx1"/>
                          </a:solidFill>
                        </a:rPr>
                        <a:t>– Non-fiction booklet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u="none" baseline="0" dirty="0" smtClean="0">
                          <a:solidFill>
                            <a:schemeClr val="tx1"/>
                          </a:solidFill>
                        </a:rPr>
                        <a:t>Tell me a dragon </a:t>
                      </a:r>
                      <a:r>
                        <a:rPr lang="en-GB" sz="1600" u="none" baseline="0" dirty="0" smtClean="0">
                          <a:solidFill>
                            <a:schemeClr val="tx1"/>
                          </a:solidFill>
                        </a:rPr>
                        <a:t>– dragon descriptions, instructions and recount writing</a:t>
                      </a:r>
                      <a:endParaRPr lang="en-GB" sz="1600" u="none" dirty="0">
                        <a:solidFill>
                          <a:schemeClr val="tx1"/>
                        </a:solidFill>
                      </a:endParaRPr>
                    </a:p>
                  </a:txBody>
                  <a:tcPr/>
                </a:tc>
                <a:tc>
                  <a:txBody>
                    <a:bodyPr/>
                    <a:lstStyle/>
                    <a:p>
                      <a:r>
                        <a:rPr lang="en-GB" sz="1600" dirty="0" smtClean="0"/>
                        <a:t>Place Value 0-100</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t>Addition and Subtraction</a:t>
                      </a:r>
                    </a:p>
                    <a:p>
                      <a:endParaRPr lang="en-GB" sz="1600" dirty="0" smtClean="0"/>
                    </a:p>
                  </a:txBody>
                  <a:tcPr/>
                </a:tc>
                <a:extLst>
                  <a:ext uri="{0D108BD9-81ED-4DB2-BD59-A6C34878D82A}">
                    <a16:rowId xmlns:a16="http://schemas.microsoft.com/office/drawing/2014/main" val="568608462"/>
                  </a:ext>
                </a:extLst>
              </a:tr>
              <a:tr h="370840">
                <a:tc>
                  <a:txBody>
                    <a:bodyPr/>
                    <a:lstStyle/>
                    <a:p>
                      <a:r>
                        <a:rPr lang="en-GB" sz="1600" dirty="0" smtClean="0"/>
                        <a:t>Spring</a:t>
                      </a:r>
                      <a:endParaRPr lang="en-GB" sz="16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u="none" dirty="0" smtClean="0">
                          <a:solidFill>
                            <a:schemeClr val="tx1"/>
                          </a:solidFill>
                        </a:rPr>
                        <a:t>Traditional Tales </a:t>
                      </a:r>
                      <a:r>
                        <a:rPr lang="en-GB" sz="1600" baseline="0" dirty="0" smtClean="0">
                          <a:solidFill>
                            <a:schemeClr val="tx1"/>
                          </a:solidFill>
                        </a:rPr>
                        <a:t>–</a:t>
                      </a:r>
                      <a:r>
                        <a:rPr lang="en-GB" sz="1600" dirty="0" smtClean="0">
                          <a:solidFill>
                            <a:schemeClr val="tx1"/>
                          </a:solidFill>
                        </a:rPr>
                        <a:t> Alternative </a:t>
                      </a:r>
                      <a:r>
                        <a:rPr lang="en-GB" sz="1600" b="0" dirty="0" smtClean="0">
                          <a:solidFill>
                            <a:schemeClr val="tx1"/>
                          </a:solidFill>
                        </a:rPr>
                        <a:t>Narrativ</a:t>
                      </a:r>
                      <a:r>
                        <a:rPr lang="en-GB" sz="1600" b="0" i="0" u="none" dirty="0" smtClean="0">
                          <a:solidFill>
                            <a:schemeClr val="tx1"/>
                          </a:solidFill>
                        </a:rPr>
                        <a:t>e,</a:t>
                      </a:r>
                      <a:r>
                        <a:rPr lang="en-GB" sz="1600" b="0" i="0" u="none" baseline="0" dirty="0" smtClean="0">
                          <a:solidFill>
                            <a:schemeClr val="tx1"/>
                          </a:solidFill>
                        </a:rPr>
                        <a:t> </a:t>
                      </a:r>
                      <a:r>
                        <a:rPr lang="en-GB" sz="1600" baseline="0" dirty="0" smtClean="0">
                          <a:solidFill>
                            <a:schemeClr val="tx1"/>
                          </a:solidFill>
                        </a:rPr>
                        <a:t>Instructions</a:t>
                      </a:r>
                    </a:p>
                    <a:p>
                      <a:r>
                        <a:rPr lang="en-GB" sz="1600" b="1" u="none" baseline="0" dirty="0" smtClean="0">
                          <a:solidFill>
                            <a:schemeClr val="tx1"/>
                          </a:solidFill>
                        </a:rPr>
                        <a:t>Dear Green Peace - </a:t>
                      </a:r>
                      <a:r>
                        <a:rPr lang="en-GB" sz="1600" baseline="0" dirty="0" smtClean="0">
                          <a:solidFill>
                            <a:schemeClr val="tx1"/>
                          </a:solidFill>
                        </a:rPr>
                        <a:t>Letter to persuade, Narrative </a:t>
                      </a:r>
                    </a:p>
                    <a:p>
                      <a:r>
                        <a:rPr lang="en-GB" sz="1600" b="1" u="none" baseline="0" dirty="0" smtClean="0">
                          <a:solidFill>
                            <a:schemeClr val="tx1"/>
                          </a:solidFill>
                        </a:rPr>
                        <a:t>Snail and The Whale </a:t>
                      </a:r>
                      <a:r>
                        <a:rPr lang="en-GB" sz="1600" b="0" u="none" baseline="0" dirty="0" smtClean="0">
                          <a:solidFill>
                            <a:schemeClr val="tx1"/>
                          </a:solidFill>
                        </a:rPr>
                        <a:t>– part 2 of the story</a:t>
                      </a:r>
                      <a:endParaRPr lang="en-GB" sz="1600" b="0" baseline="0" dirty="0" smtClean="0">
                        <a:solidFill>
                          <a:schemeClr val="tx1"/>
                        </a:solidFill>
                      </a:endParaRPr>
                    </a:p>
                  </a:txBody>
                  <a:tcPr/>
                </a:tc>
                <a:tc>
                  <a:txBody>
                    <a:bodyPr/>
                    <a:lstStyle/>
                    <a:p>
                      <a:r>
                        <a:rPr lang="en-GB" sz="1600" dirty="0" smtClean="0"/>
                        <a:t>Shape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t>Multiplication</a:t>
                      </a:r>
                    </a:p>
                    <a:p>
                      <a:r>
                        <a:rPr lang="en-GB" sz="1600" dirty="0" smtClean="0"/>
                        <a:t>Money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aseline="0" dirty="0" smtClean="0"/>
                        <a:t>Division</a:t>
                      </a:r>
                      <a:endParaRPr lang="en-GB" sz="1600" dirty="0" smtClean="0"/>
                    </a:p>
                  </a:txBody>
                  <a:tcPr/>
                </a:tc>
                <a:extLst>
                  <a:ext uri="{0D108BD9-81ED-4DB2-BD59-A6C34878D82A}">
                    <a16:rowId xmlns:a16="http://schemas.microsoft.com/office/drawing/2014/main" val="917015107"/>
                  </a:ext>
                </a:extLst>
              </a:tr>
              <a:tr h="370840">
                <a:tc>
                  <a:txBody>
                    <a:bodyPr/>
                    <a:lstStyle/>
                    <a:p>
                      <a:r>
                        <a:rPr lang="en-GB" sz="1600" dirty="0" smtClean="0"/>
                        <a:t>Summer</a:t>
                      </a:r>
                      <a:endParaRPr lang="en-GB" sz="16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u="none" baseline="0" dirty="0" smtClean="0">
                          <a:solidFill>
                            <a:schemeClr val="tx1"/>
                          </a:solidFill>
                        </a:rPr>
                        <a:t>Whales – </a:t>
                      </a:r>
                      <a:r>
                        <a:rPr lang="en-GB" sz="1600" b="0" u="none" baseline="0" dirty="0" smtClean="0">
                          <a:solidFill>
                            <a:schemeClr val="tx1"/>
                          </a:solidFill>
                        </a:rPr>
                        <a:t>Non-Chronological Report,</a:t>
                      </a:r>
                      <a:endParaRPr lang="en-GB" sz="1600" b="1" u="none" baseline="0" dirty="0" smtClean="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u="none" baseline="0" dirty="0" smtClean="0">
                          <a:solidFill>
                            <a:schemeClr val="tx1"/>
                          </a:solidFill>
                        </a:rPr>
                        <a:t>Please Mrs Butler – </a:t>
                      </a:r>
                      <a:r>
                        <a:rPr lang="en-GB" sz="1600" b="0" u="none" baseline="0" dirty="0" smtClean="0">
                          <a:solidFill>
                            <a:schemeClr val="tx1"/>
                          </a:solidFill>
                        </a:rPr>
                        <a:t>performance poetry</a:t>
                      </a:r>
                      <a:endParaRPr lang="en-GB" sz="1600" b="1" u="none" baseline="0" dirty="0" smtClean="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aseline="0" dirty="0" smtClean="0"/>
                        <a:t>Fractions</a:t>
                      </a:r>
                    </a:p>
                    <a:p>
                      <a:r>
                        <a:rPr lang="en-GB" sz="1600" baseline="0" dirty="0" smtClean="0"/>
                        <a:t>Measurement</a:t>
                      </a:r>
                    </a:p>
                    <a:p>
                      <a:r>
                        <a:rPr lang="en-GB" sz="1600" dirty="0" smtClean="0"/>
                        <a:t>Time</a:t>
                      </a:r>
                    </a:p>
                    <a:p>
                      <a:r>
                        <a:rPr lang="en-GB" sz="1600" dirty="0" smtClean="0"/>
                        <a:t>Statistics</a:t>
                      </a:r>
                    </a:p>
                    <a:p>
                      <a:r>
                        <a:rPr lang="en-GB" sz="1600" dirty="0" smtClean="0"/>
                        <a:t>Position and Direction</a:t>
                      </a:r>
                      <a:endParaRPr lang="en-GB" sz="1600" dirty="0"/>
                    </a:p>
                  </a:txBody>
                  <a:tcPr/>
                </a:tc>
                <a:extLst>
                  <a:ext uri="{0D108BD9-81ED-4DB2-BD59-A6C34878D82A}">
                    <a16:rowId xmlns:a16="http://schemas.microsoft.com/office/drawing/2014/main" val="472947537"/>
                  </a:ext>
                </a:extLst>
              </a:tr>
            </a:tbl>
          </a:graphicData>
        </a:graphic>
      </p:graphicFrame>
      <p:pic>
        <p:nvPicPr>
          <p:cNvPr id="1027" name="Picture 3" descr="My Brother : Browne, Anthony: Amazon.co.uk: Book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44753" y="5454172"/>
            <a:ext cx="755650" cy="912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028" name="Picture 4" descr="We're All Wonders: Amazon.co.uk: Palacio, R J, Palacio, R J: 9780141386416:  Book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6152" y="5488077"/>
            <a:ext cx="730250"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030" name="Picture 6" descr="The Three Little Wolves and the Big Bad Pig: Amazon.co.uk: Trivizas,  Eugene, Oxenbury, Helen: 9780689815287: Book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62333" y="5412282"/>
            <a:ext cx="660401"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031" name="Picture 7" descr="51h8rMkmkDL"/>
          <p:cNvPicPr>
            <a:picLocks noChangeAspect="1" noChangeArrowheads="1"/>
          </p:cNvPicPr>
          <p:nvPr/>
        </p:nvPicPr>
        <p:blipFill>
          <a:blip r:embed="rId5">
            <a:extLst>
              <a:ext uri="{28A0092B-C50C-407E-A947-70E740481C1C}">
                <a14:useLocalDpi xmlns:a14="http://schemas.microsoft.com/office/drawing/2010/main" val="0"/>
              </a:ext>
            </a:extLst>
          </a:blip>
          <a:srcRect l="9877" r="13168"/>
          <a:stretch>
            <a:fillRect/>
          </a:stretch>
        </p:blipFill>
        <p:spPr bwMode="auto">
          <a:xfrm>
            <a:off x="8192533" y="5725020"/>
            <a:ext cx="498476" cy="62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033" name="Picture 9" descr="My Friend Whale : James, Simon, James, Simon: Amazon.co.uk: Books"/>
          <p:cNvPicPr>
            <a:picLocks noChangeAspect="1" noChangeArrowheads="1"/>
          </p:cNvPicPr>
          <p:nvPr/>
        </p:nvPicPr>
        <p:blipFill>
          <a:blip r:embed="rId6">
            <a:extLst>
              <a:ext uri="{28A0092B-C50C-407E-A947-70E740481C1C}">
                <a14:useLocalDpi xmlns:a14="http://schemas.microsoft.com/office/drawing/2010/main" val="0"/>
              </a:ext>
            </a:extLst>
          </a:blip>
          <a:srcRect t="3737" b="3737"/>
          <a:stretch>
            <a:fillRect/>
          </a:stretch>
        </p:blipFill>
        <p:spPr bwMode="auto">
          <a:xfrm>
            <a:off x="9106595" y="5838107"/>
            <a:ext cx="725487" cy="60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034" name="Picture 10" descr="The Snail and the Whale : Donaldson, Julia, Scheffler, Axel: Amazon.co.uk:  Books"/>
          <p:cNvPicPr>
            <a:picLocks noChangeAspect="1" noChangeArrowheads="1"/>
          </p:cNvPicPr>
          <p:nvPr/>
        </p:nvPicPr>
        <p:blipFill>
          <a:blip r:embed="rId7">
            <a:extLst>
              <a:ext uri="{28A0092B-C50C-407E-A947-70E740481C1C}">
                <a14:useLocalDpi xmlns:a14="http://schemas.microsoft.com/office/drawing/2010/main" val="0"/>
              </a:ext>
            </a:extLst>
          </a:blip>
          <a:srcRect t="6184" b="6184"/>
          <a:stretch>
            <a:fillRect/>
          </a:stretch>
        </p:blipFill>
        <p:spPr bwMode="auto">
          <a:xfrm>
            <a:off x="9428389" y="5412103"/>
            <a:ext cx="555625"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026" name="Picture 2" descr="Tell Me a Dragon: Amazon.co.uk: Morris, Jackie: 9781845075347: Books"/>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37906" y="5488509"/>
            <a:ext cx="658813"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3" name="Picture 3" descr="Hopscotch Twisty Tales: Little Bad Riding Hood : Jarman, Julia, Cope, Jane:  Amazon.co.uk: Books"/>
          <p:cNvPicPr>
            <a:picLocks noChangeAspect="1" noChangeArrowheads="1"/>
          </p:cNvPicPr>
          <p:nvPr/>
        </p:nvPicPr>
        <p:blipFill>
          <a:blip r:embed="rId9">
            <a:extLst>
              <a:ext uri="{28A0092B-C50C-407E-A947-70E740481C1C}">
                <a14:useLocalDpi xmlns:a14="http://schemas.microsoft.com/office/drawing/2010/main" val="0"/>
              </a:ext>
            </a:extLst>
          </a:blip>
          <a:srcRect l="33147" r="33258" b="11557"/>
          <a:stretch>
            <a:fillRect/>
          </a:stretch>
        </p:blipFill>
        <p:spPr bwMode="auto">
          <a:xfrm>
            <a:off x="7480539" y="5725020"/>
            <a:ext cx="611188"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5" name="Picture 4" descr="Please Mrs Butler: The timeless school poetry collection: Amazon.co.uk:  Ahlberg, Allan: 9780140314946: Books"/>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247668" y="5454172"/>
            <a:ext cx="757238" cy="909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Tree>
    <p:extLst>
      <p:ext uri="{BB962C8B-B14F-4D97-AF65-F5344CB8AC3E}">
        <p14:creationId xmlns:p14="http://schemas.microsoft.com/office/powerpoint/2010/main" val="1609777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Our Topics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8336891"/>
              </p:ext>
            </p:extLst>
          </p:nvPr>
        </p:nvGraphicFramePr>
        <p:xfrm>
          <a:off x="4480530" y="1574068"/>
          <a:ext cx="6301496" cy="2926080"/>
        </p:xfrm>
        <a:graphic>
          <a:graphicData uri="http://schemas.openxmlformats.org/drawingml/2006/table">
            <a:tbl>
              <a:tblPr firstRow="1" bandRow="1">
                <a:tableStyleId>{5C22544A-7EE6-4342-B048-85BDC9FD1C3A}</a:tableStyleId>
              </a:tblPr>
              <a:tblGrid>
                <a:gridCol w="2560350">
                  <a:extLst>
                    <a:ext uri="{9D8B030D-6E8A-4147-A177-3AD203B41FA5}">
                      <a16:colId xmlns:a16="http://schemas.microsoft.com/office/drawing/2014/main" val="1763444166"/>
                    </a:ext>
                  </a:extLst>
                </a:gridCol>
                <a:gridCol w="3741146">
                  <a:extLst>
                    <a:ext uri="{9D8B030D-6E8A-4147-A177-3AD203B41FA5}">
                      <a16:colId xmlns:a16="http://schemas.microsoft.com/office/drawing/2014/main" val="3709299205"/>
                    </a:ext>
                  </a:extLst>
                </a:gridCol>
              </a:tblGrid>
              <a:tr h="353407">
                <a:tc>
                  <a:txBody>
                    <a:bodyPr/>
                    <a:lstStyle/>
                    <a:p>
                      <a:r>
                        <a:rPr lang="en-GB" dirty="0" smtClean="0"/>
                        <a:t>Topic</a:t>
                      </a:r>
                      <a:endParaRPr lang="en-GB" dirty="0"/>
                    </a:p>
                  </a:txBody>
                  <a:tcPr/>
                </a:tc>
                <a:tc>
                  <a:txBody>
                    <a:bodyPr/>
                    <a:lstStyle/>
                    <a:p>
                      <a:r>
                        <a:rPr lang="en-GB" dirty="0" smtClean="0"/>
                        <a:t>Subject</a:t>
                      </a:r>
                      <a:endParaRPr lang="en-GB" dirty="0"/>
                    </a:p>
                  </a:txBody>
                  <a:tcPr/>
                </a:tc>
                <a:extLst>
                  <a:ext uri="{0D108BD9-81ED-4DB2-BD59-A6C34878D82A}">
                    <a16:rowId xmlns:a16="http://schemas.microsoft.com/office/drawing/2014/main" val="3802391027"/>
                  </a:ext>
                </a:extLst>
              </a:tr>
              <a:tr h="370840">
                <a:tc>
                  <a:txBody>
                    <a:bodyPr/>
                    <a:lstStyle/>
                    <a:p>
                      <a:r>
                        <a:rPr lang="en-GB" dirty="0" smtClean="0"/>
                        <a:t>The World Around Me</a:t>
                      </a:r>
                      <a:endParaRPr lang="en-GB" baseline="0" dirty="0" smtClean="0"/>
                    </a:p>
                    <a:p>
                      <a:endParaRPr lang="en-GB" dirty="0"/>
                    </a:p>
                  </a:txBody>
                  <a:tcPr/>
                </a:tc>
                <a:tc>
                  <a:txBody>
                    <a:bodyPr/>
                    <a:lstStyle/>
                    <a:p>
                      <a:r>
                        <a:rPr lang="en-GB" dirty="0" smtClean="0"/>
                        <a:t>Geography – Human</a:t>
                      </a:r>
                      <a:r>
                        <a:rPr lang="en-GB" baseline="0" dirty="0" smtClean="0"/>
                        <a:t> and Physical features</a:t>
                      </a:r>
                      <a:endParaRPr lang="en-GB" dirty="0"/>
                    </a:p>
                  </a:txBody>
                  <a:tcPr/>
                </a:tc>
                <a:extLst>
                  <a:ext uri="{0D108BD9-81ED-4DB2-BD59-A6C34878D82A}">
                    <a16:rowId xmlns:a16="http://schemas.microsoft.com/office/drawing/2014/main" val="2490109657"/>
                  </a:ext>
                </a:extLst>
              </a:tr>
              <a:tr h="370840">
                <a:tc>
                  <a:txBody>
                    <a:bodyPr/>
                    <a:lstStyle/>
                    <a:p>
                      <a:r>
                        <a:rPr lang="en-GB" dirty="0" smtClean="0"/>
                        <a:t>Fire! Fire!</a:t>
                      </a:r>
                    </a:p>
                    <a:p>
                      <a:endParaRPr lang="en-GB" dirty="0"/>
                    </a:p>
                  </a:txBody>
                  <a:tcPr/>
                </a:tc>
                <a:tc>
                  <a:txBody>
                    <a:bodyPr/>
                    <a:lstStyle/>
                    <a:p>
                      <a:r>
                        <a:rPr lang="en-GB" dirty="0" smtClean="0"/>
                        <a:t>History – The Great Fire of London</a:t>
                      </a:r>
                      <a:endParaRPr lang="en-GB" dirty="0"/>
                    </a:p>
                  </a:txBody>
                  <a:tcPr/>
                </a:tc>
                <a:extLst>
                  <a:ext uri="{0D108BD9-81ED-4DB2-BD59-A6C34878D82A}">
                    <a16:rowId xmlns:a16="http://schemas.microsoft.com/office/drawing/2014/main" val="183842253"/>
                  </a:ext>
                </a:extLst>
              </a:tr>
              <a:tr h="370840">
                <a:tc>
                  <a:txBody>
                    <a:bodyPr/>
                    <a:lstStyle/>
                    <a:p>
                      <a:r>
                        <a:rPr lang="en-GB" dirty="0" smtClean="0"/>
                        <a:t>Historical</a:t>
                      </a:r>
                      <a:r>
                        <a:rPr lang="en-GB" baseline="0" dirty="0" smtClean="0"/>
                        <a:t> Heroes</a:t>
                      </a:r>
                      <a:endParaRPr lang="en-GB" dirty="0"/>
                    </a:p>
                  </a:txBody>
                  <a:tcPr/>
                </a:tc>
                <a:tc>
                  <a:txBody>
                    <a:bodyPr/>
                    <a:lstStyle/>
                    <a:p>
                      <a:r>
                        <a:rPr lang="en-GB" dirty="0" smtClean="0"/>
                        <a:t>History – Significant people in history focus on Florence Nightingale </a:t>
                      </a:r>
                      <a:endParaRPr lang="en-GB" dirty="0"/>
                    </a:p>
                  </a:txBody>
                  <a:tcPr/>
                </a:tc>
                <a:extLst>
                  <a:ext uri="{0D108BD9-81ED-4DB2-BD59-A6C34878D82A}">
                    <a16:rowId xmlns:a16="http://schemas.microsoft.com/office/drawing/2014/main" val="4283973367"/>
                  </a:ext>
                </a:extLst>
              </a:tr>
              <a:tr h="370840">
                <a:tc>
                  <a:txBody>
                    <a:bodyPr/>
                    <a:lstStyle/>
                    <a:p>
                      <a:r>
                        <a:rPr lang="en-GB" dirty="0" smtClean="0"/>
                        <a:t>Seaside</a:t>
                      </a:r>
                      <a:r>
                        <a:rPr lang="en-GB" baseline="0" dirty="0" smtClean="0"/>
                        <a:t> Explorers</a:t>
                      </a:r>
                      <a:endParaRPr lang="en-GB" dirty="0" smtClean="0"/>
                    </a:p>
                    <a:p>
                      <a:endParaRPr lang="en-GB" dirty="0"/>
                    </a:p>
                  </a:txBody>
                  <a:tcPr/>
                </a:tc>
                <a:tc>
                  <a:txBody>
                    <a:bodyPr/>
                    <a:lstStyle/>
                    <a:p>
                      <a:r>
                        <a:rPr lang="en-GB" dirty="0" smtClean="0"/>
                        <a:t>Geography – Local area study</a:t>
                      </a:r>
                      <a:endParaRPr lang="en-GB" dirty="0"/>
                    </a:p>
                  </a:txBody>
                  <a:tcPr/>
                </a:tc>
                <a:extLst>
                  <a:ext uri="{0D108BD9-81ED-4DB2-BD59-A6C34878D82A}">
                    <a16:rowId xmlns:a16="http://schemas.microsoft.com/office/drawing/2014/main" val="3426463638"/>
                  </a:ext>
                </a:extLst>
              </a:tr>
            </a:tbl>
          </a:graphicData>
        </a:graphic>
      </p:graphicFrame>
    </p:spTree>
    <p:extLst>
      <p:ext uri="{BB962C8B-B14F-4D97-AF65-F5344CB8AC3E}">
        <p14:creationId xmlns:p14="http://schemas.microsoft.com/office/powerpoint/2010/main" val="33200394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Year </a:t>
            </a:r>
            <a:r>
              <a:rPr lang="en-GB" dirty="0" smtClean="0"/>
              <a:t>2 </a:t>
            </a:r>
            <a:r>
              <a:rPr lang="en-GB" dirty="0"/>
              <a:t>Subject </a:t>
            </a:r>
            <a:r>
              <a:rPr lang="en-GB" dirty="0" smtClean="0"/>
              <a:t>Overviews</a:t>
            </a:r>
            <a:br>
              <a:rPr lang="en-GB" dirty="0" smtClean="0"/>
            </a:br>
            <a:endParaRPr lang="en-GB" dirty="0">
              <a:solidFill>
                <a:srgbClr val="FF0000"/>
              </a:solidFill>
            </a:endParaRPr>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3483297" y="640079"/>
            <a:ext cx="8087142" cy="5344669"/>
          </a:xfrm>
          <a:prstGeom prst="rect">
            <a:avLst/>
          </a:prstGeom>
        </p:spPr>
      </p:pic>
    </p:spTree>
    <p:extLst>
      <p:ext uri="{BB962C8B-B14F-4D97-AF65-F5344CB8AC3E}">
        <p14:creationId xmlns:p14="http://schemas.microsoft.com/office/powerpoint/2010/main" val="37739156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Enrichment – trips, workshops and special days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021715811"/>
              </p:ext>
            </p:extLst>
          </p:nvPr>
        </p:nvGraphicFramePr>
        <p:xfrm>
          <a:off x="4104392" y="65768"/>
          <a:ext cx="6611309" cy="6772304"/>
        </p:xfrm>
        <a:graphic>
          <a:graphicData uri="http://schemas.openxmlformats.org/drawingml/2006/table">
            <a:tbl>
              <a:tblPr firstRow="1" bandRow="1">
                <a:tableStyleId>{5C22544A-7EE6-4342-B048-85BDC9FD1C3A}</a:tableStyleId>
              </a:tblPr>
              <a:tblGrid>
                <a:gridCol w="2098166">
                  <a:extLst>
                    <a:ext uri="{9D8B030D-6E8A-4147-A177-3AD203B41FA5}">
                      <a16:colId xmlns:a16="http://schemas.microsoft.com/office/drawing/2014/main" val="3382045787"/>
                    </a:ext>
                  </a:extLst>
                </a:gridCol>
                <a:gridCol w="4513143">
                  <a:extLst>
                    <a:ext uri="{9D8B030D-6E8A-4147-A177-3AD203B41FA5}">
                      <a16:colId xmlns:a16="http://schemas.microsoft.com/office/drawing/2014/main" val="1700859938"/>
                    </a:ext>
                  </a:extLst>
                </a:gridCol>
              </a:tblGrid>
              <a:tr h="321665">
                <a:tc>
                  <a:txBody>
                    <a:bodyPr/>
                    <a:lstStyle/>
                    <a:p>
                      <a:r>
                        <a:rPr lang="en-GB" sz="1600" dirty="0" smtClean="0"/>
                        <a:t>Term</a:t>
                      </a:r>
                      <a:endParaRPr lang="en-GB" sz="1600" dirty="0"/>
                    </a:p>
                  </a:txBody>
                  <a:tcPr/>
                </a:tc>
                <a:tc>
                  <a:txBody>
                    <a:bodyPr/>
                    <a:lstStyle/>
                    <a:p>
                      <a:r>
                        <a:rPr lang="en-GB" sz="1600" dirty="0" smtClean="0"/>
                        <a:t>Activity</a:t>
                      </a:r>
                      <a:endParaRPr lang="en-GB" sz="1600" dirty="0"/>
                    </a:p>
                  </a:txBody>
                  <a:tcPr/>
                </a:tc>
                <a:extLst>
                  <a:ext uri="{0D108BD9-81ED-4DB2-BD59-A6C34878D82A}">
                    <a16:rowId xmlns:a16="http://schemas.microsoft.com/office/drawing/2014/main" val="2694766791"/>
                  </a:ext>
                </a:extLst>
              </a:tr>
              <a:tr h="321665">
                <a:tc>
                  <a:txBody>
                    <a:bodyPr/>
                    <a:lstStyle/>
                    <a:p>
                      <a:r>
                        <a:rPr lang="en-GB" sz="1600" dirty="0" smtClean="0">
                          <a:solidFill>
                            <a:schemeClr val="tx1"/>
                          </a:solidFill>
                        </a:rPr>
                        <a:t>Autumn</a:t>
                      </a:r>
                      <a:endParaRPr lang="en-GB" sz="1600" dirty="0">
                        <a:solidFill>
                          <a:schemeClr val="tx1"/>
                        </a:solidFill>
                      </a:endParaRPr>
                    </a:p>
                  </a:txBody>
                  <a:tcPr/>
                </a:tc>
                <a:tc>
                  <a:txBody>
                    <a:bodyPr/>
                    <a:lstStyle/>
                    <a:p>
                      <a:r>
                        <a:rPr lang="en-US" sz="1600" dirty="0" smtClean="0">
                          <a:solidFill>
                            <a:schemeClr val="tx1"/>
                          </a:solidFill>
                        </a:rPr>
                        <a:t>Author </a:t>
                      </a:r>
                      <a:r>
                        <a:rPr lang="en-US" sz="1600" dirty="0" smtClean="0">
                          <a:solidFill>
                            <a:schemeClr val="tx1"/>
                          </a:solidFill>
                        </a:rPr>
                        <a:t>Week</a:t>
                      </a:r>
                    </a:p>
                  </a:txBody>
                  <a:tcPr/>
                </a:tc>
                <a:extLst>
                  <a:ext uri="{0D108BD9-81ED-4DB2-BD59-A6C34878D82A}">
                    <a16:rowId xmlns:a16="http://schemas.microsoft.com/office/drawing/2014/main" val="1663904159"/>
                  </a:ext>
                </a:extLst>
              </a:tr>
              <a:tr h="321665">
                <a:tc>
                  <a:txBody>
                    <a:bodyPr/>
                    <a:lstStyle/>
                    <a:p>
                      <a:r>
                        <a:rPr lang="en-GB" sz="1600" dirty="0" smtClean="0">
                          <a:solidFill>
                            <a:schemeClr val="tx1"/>
                          </a:solidFill>
                        </a:rPr>
                        <a:t>Autumn</a:t>
                      </a:r>
                      <a:endParaRPr lang="en-GB" sz="1600" dirty="0">
                        <a:solidFill>
                          <a:schemeClr val="tx1"/>
                        </a:solidFill>
                      </a:endParaRPr>
                    </a:p>
                  </a:txBody>
                  <a:tcPr/>
                </a:tc>
                <a:tc>
                  <a:txBody>
                    <a:bodyPr/>
                    <a:lstStyle/>
                    <a:p>
                      <a:r>
                        <a:rPr lang="en-US" sz="1600" dirty="0" smtClean="0">
                          <a:solidFill>
                            <a:schemeClr val="tx1"/>
                          </a:solidFill>
                        </a:rPr>
                        <a:t>Show Racism the Red Card day</a:t>
                      </a:r>
                      <a:endParaRPr lang="en-US" sz="1600" dirty="0" smtClean="0">
                        <a:solidFill>
                          <a:schemeClr val="tx1"/>
                        </a:solidFill>
                      </a:endParaRPr>
                    </a:p>
                  </a:txBody>
                  <a:tcPr/>
                </a:tc>
                <a:extLst>
                  <a:ext uri="{0D108BD9-81ED-4DB2-BD59-A6C34878D82A}">
                    <a16:rowId xmlns:a16="http://schemas.microsoft.com/office/drawing/2014/main" val="4126748964"/>
                  </a:ext>
                </a:extLst>
              </a:tr>
              <a:tr h="321665">
                <a:tc>
                  <a:txBody>
                    <a:bodyPr/>
                    <a:lstStyle/>
                    <a:p>
                      <a:r>
                        <a:rPr lang="en-US" sz="1600" dirty="0" smtClean="0">
                          <a:solidFill>
                            <a:schemeClr val="tx1"/>
                          </a:solidFill>
                        </a:rPr>
                        <a:t>Autumn	</a:t>
                      </a:r>
                      <a:endParaRPr lang="en-GB" sz="1600" dirty="0">
                        <a:solidFill>
                          <a:schemeClr val="tx1"/>
                        </a:solidFill>
                      </a:endParaRPr>
                    </a:p>
                  </a:txBody>
                  <a:tcPr/>
                </a:tc>
                <a:tc>
                  <a:txBody>
                    <a:bodyPr/>
                    <a:lstStyle/>
                    <a:p>
                      <a:r>
                        <a:rPr lang="en-US" sz="1600" dirty="0" smtClean="0">
                          <a:solidFill>
                            <a:schemeClr val="tx1"/>
                          </a:solidFill>
                        </a:rPr>
                        <a:t>Firefighter Visit/Fire safety Workshop</a:t>
                      </a:r>
                    </a:p>
                  </a:txBody>
                  <a:tcPr/>
                </a:tc>
                <a:extLst>
                  <a:ext uri="{0D108BD9-81ED-4DB2-BD59-A6C34878D82A}">
                    <a16:rowId xmlns:a16="http://schemas.microsoft.com/office/drawing/2014/main" val="672161018"/>
                  </a:ext>
                </a:extLst>
              </a:tr>
              <a:tr h="321665">
                <a:tc>
                  <a:txBody>
                    <a:bodyPr/>
                    <a:lstStyle/>
                    <a:p>
                      <a:r>
                        <a:rPr lang="en-GB" sz="1600" dirty="0" smtClean="0">
                          <a:solidFill>
                            <a:schemeClr val="tx1"/>
                          </a:solidFill>
                        </a:rPr>
                        <a:t>Autumn</a:t>
                      </a:r>
                      <a:endParaRPr lang="en-GB" sz="1600" dirty="0">
                        <a:solidFill>
                          <a:schemeClr val="tx1"/>
                        </a:solidFill>
                      </a:endParaRPr>
                    </a:p>
                  </a:txBody>
                  <a:tcPr/>
                </a:tc>
                <a:tc>
                  <a:txBody>
                    <a:bodyPr/>
                    <a:lstStyle/>
                    <a:p>
                      <a:r>
                        <a:rPr lang="en-GB" sz="1600" dirty="0" smtClean="0">
                          <a:solidFill>
                            <a:schemeClr val="tx1"/>
                          </a:solidFill>
                        </a:rPr>
                        <a:t>Harvest Festival</a:t>
                      </a:r>
                      <a:endParaRPr lang="en-GB" sz="1600" dirty="0">
                        <a:solidFill>
                          <a:schemeClr val="tx1"/>
                        </a:solidFill>
                      </a:endParaRPr>
                    </a:p>
                  </a:txBody>
                  <a:tcPr/>
                </a:tc>
                <a:extLst>
                  <a:ext uri="{0D108BD9-81ED-4DB2-BD59-A6C34878D82A}">
                    <a16:rowId xmlns:a16="http://schemas.microsoft.com/office/drawing/2014/main" val="2761025072"/>
                  </a:ext>
                </a:extLst>
              </a:tr>
              <a:tr h="3216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schemeClr val="tx1"/>
                          </a:solidFill>
                        </a:rPr>
                        <a:t>Autumn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schemeClr val="tx1"/>
                          </a:solidFill>
                        </a:rPr>
                        <a:t>Kindness Week</a:t>
                      </a:r>
                    </a:p>
                  </a:txBody>
                  <a:tcPr/>
                </a:tc>
                <a:extLst>
                  <a:ext uri="{0D108BD9-81ED-4DB2-BD59-A6C34878D82A}">
                    <a16:rowId xmlns:a16="http://schemas.microsoft.com/office/drawing/2014/main" val="884141506"/>
                  </a:ext>
                </a:extLst>
              </a:tr>
              <a:tr h="321665">
                <a:tc>
                  <a:txBody>
                    <a:bodyPr/>
                    <a:lstStyle/>
                    <a:p>
                      <a:r>
                        <a:rPr lang="en-GB" sz="1600" dirty="0" smtClean="0">
                          <a:solidFill>
                            <a:schemeClr val="tx1"/>
                          </a:solidFill>
                        </a:rPr>
                        <a:t>Autumn</a:t>
                      </a:r>
                      <a:endParaRPr lang="en-GB" sz="16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schemeClr val="tx1"/>
                          </a:solidFill>
                        </a:rPr>
                        <a:t>Great Fire of London Drama Workshop</a:t>
                      </a:r>
                    </a:p>
                  </a:txBody>
                  <a:tcPr/>
                </a:tc>
                <a:extLst>
                  <a:ext uri="{0D108BD9-81ED-4DB2-BD59-A6C34878D82A}">
                    <a16:rowId xmlns:a16="http://schemas.microsoft.com/office/drawing/2014/main" val="1886648633"/>
                  </a:ext>
                </a:extLst>
              </a:tr>
              <a:tr h="401984">
                <a:tc>
                  <a:txBody>
                    <a:bodyPr/>
                    <a:lstStyle/>
                    <a:p>
                      <a:r>
                        <a:rPr lang="en-US" sz="1600" dirty="0" smtClean="0">
                          <a:solidFill>
                            <a:schemeClr val="tx1"/>
                          </a:solidFill>
                        </a:rPr>
                        <a:t>Spring	</a:t>
                      </a:r>
                      <a:endParaRPr lang="en-GB" sz="16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schemeClr val="tx1"/>
                          </a:solidFill>
                        </a:rPr>
                        <a:t>Safer Internet</a:t>
                      </a:r>
                      <a:r>
                        <a:rPr lang="en-GB" sz="1600" baseline="0" dirty="0" smtClean="0">
                          <a:solidFill>
                            <a:schemeClr val="tx1"/>
                          </a:solidFill>
                        </a:rPr>
                        <a:t> Day</a:t>
                      </a:r>
                      <a:endParaRPr lang="en-GB" sz="1600" dirty="0" smtClean="0">
                        <a:solidFill>
                          <a:schemeClr val="tx1"/>
                        </a:solidFill>
                      </a:endParaRPr>
                    </a:p>
                  </a:txBody>
                  <a:tcPr/>
                </a:tc>
                <a:extLst>
                  <a:ext uri="{0D108BD9-81ED-4DB2-BD59-A6C34878D82A}">
                    <a16:rowId xmlns:a16="http://schemas.microsoft.com/office/drawing/2014/main" val="1708994726"/>
                  </a:ext>
                </a:extLst>
              </a:tr>
              <a:tr h="321665">
                <a:tc>
                  <a:txBody>
                    <a:bodyPr/>
                    <a:lstStyle/>
                    <a:p>
                      <a:r>
                        <a:rPr lang="en-GB" sz="1600" dirty="0" smtClean="0">
                          <a:solidFill>
                            <a:schemeClr val="tx1"/>
                          </a:solidFill>
                        </a:rPr>
                        <a:t>Spring</a:t>
                      </a:r>
                      <a:endParaRPr lang="en-GB" sz="16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tx1"/>
                          </a:solidFill>
                        </a:rPr>
                        <a:t>Taste and Sensory</a:t>
                      </a:r>
                      <a:r>
                        <a:rPr lang="en-US" sz="1600" baseline="0" dirty="0" smtClean="0">
                          <a:solidFill>
                            <a:schemeClr val="tx1"/>
                          </a:solidFill>
                        </a:rPr>
                        <a:t> </a:t>
                      </a:r>
                      <a:r>
                        <a:rPr lang="en-US" sz="1600" baseline="0" dirty="0" smtClean="0">
                          <a:solidFill>
                            <a:schemeClr val="tx1"/>
                          </a:solidFill>
                        </a:rPr>
                        <a:t>Session – </a:t>
                      </a:r>
                      <a:r>
                        <a:rPr lang="en-US" sz="1600" baseline="0" dirty="0" err="1" smtClean="0">
                          <a:solidFill>
                            <a:schemeClr val="tx1"/>
                          </a:solidFill>
                        </a:rPr>
                        <a:t>Caterlink</a:t>
                      </a:r>
                      <a:r>
                        <a:rPr lang="en-US" sz="1600" baseline="0" dirty="0" smtClean="0">
                          <a:solidFill>
                            <a:schemeClr val="tx1"/>
                          </a:solidFill>
                        </a:rPr>
                        <a:t> Workshop</a:t>
                      </a:r>
                      <a:endParaRPr lang="en-US" sz="1600" dirty="0" smtClean="0">
                        <a:solidFill>
                          <a:schemeClr val="tx1"/>
                        </a:solidFill>
                      </a:endParaRPr>
                    </a:p>
                  </a:txBody>
                  <a:tcPr/>
                </a:tc>
                <a:extLst>
                  <a:ext uri="{0D108BD9-81ED-4DB2-BD59-A6C34878D82A}">
                    <a16:rowId xmlns:a16="http://schemas.microsoft.com/office/drawing/2014/main" val="1586180013"/>
                  </a:ext>
                </a:extLst>
              </a:tr>
              <a:tr h="321665">
                <a:tc>
                  <a:txBody>
                    <a:bodyPr/>
                    <a:lstStyle/>
                    <a:p>
                      <a:r>
                        <a:rPr lang="en-GB" sz="1600" dirty="0" smtClean="0">
                          <a:solidFill>
                            <a:schemeClr val="tx1"/>
                          </a:solidFill>
                        </a:rPr>
                        <a:t>Spring</a:t>
                      </a:r>
                      <a:endParaRPr lang="en-GB" sz="16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tx1"/>
                          </a:solidFill>
                        </a:rPr>
                        <a:t>Fort Nelson – (History - Florence Nightingale)</a:t>
                      </a:r>
                    </a:p>
                  </a:txBody>
                  <a:tcPr/>
                </a:tc>
                <a:extLst>
                  <a:ext uri="{0D108BD9-81ED-4DB2-BD59-A6C34878D82A}">
                    <a16:rowId xmlns:a16="http://schemas.microsoft.com/office/drawing/2014/main" val="3372214976"/>
                  </a:ext>
                </a:extLst>
              </a:tr>
              <a:tr h="321665">
                <a:tc>
                  <a:txBody>
                    <a:bodyPr/>
                    <a:lstStyle/>
                    <a:p>
                      <a:r>
                        <a:rPr lang="en-GB" sz="1600" dirty="0" smtClean="0">
                          <a:solidFill>
                            <a:schemeClr val="tx1"/>
                          </a:solidFill>
                        </a:rPr>
                        <a:t>Spring</a:t>
                      </a:r>
                      <a:endParaRPr lang="en-GB" sz="1600" dirty="0">
                        <a:solidFill>
                          <a:schemeClr val="tx1"/>
                        </a:solidFill>
                      </a:endParaRPr>
                    </a:p>
                  </a:txBody>
                  <a:tcPr/>
                </a:tc>
                <a:tc>
                  <a:txBody>
                    <a:bodyPr/>
                    <a:lstStyle/>
                    <a:p>
                      <a:r>
                        <a:rPr lang="en-GB" sz="1600" dirty="0" smtClean="0">
                          <a:solidFill>
                            <a:schemeClr val="tx1"/>
                          </a:solidFill>
                        </a:rPr>
                        <a:t>Children Mental Wellbeing Week</a:t>
                      </a:r>
                      <a:endParaRPr lang="en-GB" sz="1600" dirty="0">
                        <a:solidFill>
                          <a:schemeClr val="tx1"/>
                        </a:solidFill>
                      </a:endParaRPr>
                    </a:p>
                  </a:txBody>
                  <a:tcPr/>
                </a:tc>
                <a:extLst>
                  <a:ext uri="{0D108BD9-81ED-4DB2-BD59-A6C34878D82A}">
                    <a16:rowId xmlns:a16="http://schemas.microsoft.com/office/drawing/2014/main" val="19301773"/>
                  </a:ext>
                </a:extLst>
              </a:tr>
              <a:tr h="321665">
                <a:tc>
                  <a:txBody>
                    <a:bodyPr/>
                    <a:lstStyle/>
                    <a:p>
                      <a:r>
                        <a:rPr lang="en-GB" sz="1600" dirty="0" smtClean="0">
                          <a:solidFill>
                            <a:schemeClr val="tx1"/>
                          </a:solidFill>
                        </a:rPr>
                        <a:t>Spring</a:t>
                      </a:r>
                      <a:endParaRPr lang="en-GB" sz="1600" dirty="0">
                        <a:solidFill>
                          <a:schemeClr val="tx1"/>
                        </a:solidFill>
                      </a:endParaRPr>
                    </a:p>
                  </a:txBody>
                  <a:tcPr/>
                </a:tc>
                <a:tc>
                  <a:txBody>
                    <a:bodyPr/>
                    <a:lstStyle/>
                    <a:p>
                      <a:r>
                        <a:rPr lang="en-GB" sz="1600" dirty="0" smtClean="0">
                          <a:solidFill>
                            <a:schemeClr val="tx1"/>
                          </a:solidFill>
                        </a:rPr>
                        <a:t>Future Self Day (PSHE)</a:t>
                      </a:r>
                      <a:endParaRPr lang="en-GB" sz="1600" dirty="0">
                        <a:solidFill>
                          <a:schemeClr val="tx1"/>
                        </a:solidFill>
                      </a:endParaRPr>
                    </a:p>
                  </a:txBody>
                  <a:tcPr/>
                </a:tc>
                <a:extLst>
                  <a:ext uri="{0D108BD9-81ED-4DB2-BD59-A6C34878D82A}">
                    <a16:rowId xmlns:a16="http://schemas.microsoft.com/office/drawing/2014/main" val="2088437074"/>
                  </a:ext>
                </a:extLst>
              </a:tr>
              <a:tr h="321665">
                <a:tc>
                  <a:txBody>
                    <a:bodyPr/>
                    <a:lstStyle/>
                    <a:p>
                      <a:r>
                        <a:rPr lang="en-GB" sz="1600" dirty="0" smtClean="0">
                          <a:solidFill>
                            <a:schemeClr val="tx1"/>
                          </a:solidFill>
                        </a:rPr>
                        <a:t>Spring</a:t>
                      </a:r>
                      <a:endParaRPr lang="en-GB" sz="1600" dirty="0">
                        <a:solidFill>
                          <a:schemeClr val="tx1"/>
                        </a:solidFill>
                      </a:endParaRPr>
                    </a:p>
                  </a:txBody>
                  <a:tcPr/>
                </a:tc>
                <a:tc>
                  <a:txBody>
                    <a:bodyPr/>
                    <a:lstStyle/>
                    <a:p>
                      <a:r>
                        <a:rPr lang="en-GB" sz="1600" dirty="0" smtClean="0">
                          <a:solidFill>
                            <a:schemeClr val="tx1"/>
                          </a:solidFill>
                        </a:rPr>
                        <a:t>Teddy Bear Care Day (History/PSHE)</a:t>
                      </a:r>
                      <a:endParaRPr lang="en-GB" sz="1600" dirty="0">
                        <a:solidFill>
                          <a:schemeClr val="tx1"/>
                        </a:solidFill>
                      </a:endParaRPr>
                    </a:p>
                  </a:txBody>
                  <a:tcPr/>
                </a:tc>
                <a:extLst>
                  <a:ext uri="{0D108BD9-81ED-4DB2-BD59-A6C34878D82A}">
                    <a16:rowId xmlns:a16="http://schemas.microsoft.com/office/drawing/2014/main" val="4022546756"/>
                  </a:ext>
                </a:extLst>
              </a:tr>
              <a:tr h="321665">
                <a:tc>
                  <a:txBody>
                    <a:bodyPr/>
                    <a:lstStyle/>
                    <a:p>
                      <a:r>
                        <a:rPr lang="en-GB" sz="1600" dirty="0" smtClean="0">
                          <a:solidFill>
                            <a:schemeClr val="tx1"/>
                          </a:solidFill>
                        </a:rPr>
                        <a:t>Spring</a:t>
                      </a:r>
                      <a:r>
                        <a:rPr lang="en-GB" sz="1600" baseline="0" dirty="0" smtClean="0">
                          <a:solidFill>
                            <a:schemeClr val="tx1"/>
                          </a:solidFill>
                        </a:rPr>
                        <a:t> </a:t>
                      </a:r>
                      <a:endParaRPr lang="en-GB" sz="1600" dirty="0">
                        <a:solidFill>
                          <a:schemeClr val="tx1"/>
                        </a:solidFill>
                      </a:endParaRPr>
                    </a:p>
                  </a:txBody>
                  <a:tcPr/>
                </a:tc>
                <a:tc>
                  <a:txBody>
                    <a:bodyPr/>
                    <a:lstStyle/>
                    <a:p>
                      <a:r>
                        <a:rPr lang="en-GB" sz="1600" dirty="0" smtClean="0">
                          <a:solidFill>
                            <a:schemeClr val="tx1"/>
                          </a:solidFill>
                        </a:rPr>
                        <a:t>World</a:t>
                      </a:r>
                      <a:r>
                        <a:rPr lang="en-GB" sz="1600" baseline="0" dirty="0" smtClean="0">
                          <a:solidFill>
                            <a:schemeClr val="tx1"/>
                          </a:solidFill>
                        </a:rPr>
                        <a:t> Book Day</a:t>
                      </a:r>
                      <a:endParaRPr lang="en-GB" sz="1600" dirty="0">
                        <a:solidFill>
                          <a:schemeClr val="tx1"/>
                        </a:solidFill>
                      </a:endParaRPr>
                    </a:p>
                  </a:txBody>
                  <a:tcPr/>
                </a:tc>
                <a:extLst>
                  <a:ext uri="{0D108BD9-81ED-4DB2-BD59-A6C34878D82A}">
                    <a16:rowId xmlns:a16="http://schemas.microsoft.com/office/drawing/2014/main" val="415785435"/>
                  </a:ext>
                </a:extLst>
              </a:tr>
              <a:tr h="321665">
                <a:tc>
                  <a:txBody>
                    <a:bodyPr/>
                    <a:lstStyle/>
                    <a:p>
                      <a:r>
                        <a:rPr lang="en-GB" sz="1600" dirty="0" smtClean="0">
                          <a:solidFill>
                            <a:schemeClr val="tx1"/>
                          </a:solidFill>
                        </a:rPr>
                        <a:t>Spring</a:t>
                      </a:r>
                      <a:endParaRPr lang="en-GB" sz="1600" dirty="0">
                        <a:solidFill>
                          <a:schemeClr val="tx1"/>
                        </a:solidFill>
                      </a:endParaRPr>
                    </a:p>
                  </a:txBody>
                  <a:tcPr/>
                </a:tc>
                <a:tc>
                  <a:txBody>
                    <a:bodyPr/>
                    <a:lstStyle/>
                    <a:p>
                      <a:r>
                        <a:rPr lang="en-GB" sz="1600" dirty="0" smtClean="0">
                          <a:solidFill>
                            <a:schemeClr val="tx1"/>
                          </a:solidFill>
                        </a:rPr>
                        <a:t>STEM week</a:t>
                      </a:r>
                      <a:endParaRPr lang="en-GB" sz="1600" dirty="0">
                        <a:solidFill>
                          <a:schemeClr val="tx1"/>
                        </a:solidFill>
                      </a:endParaRPr>
                    </a:p>
                  </a:txBody>
                  <a:tcPr/>
                </a:tc>
                <a:extLst>
                  <a:ext uri="{0D108BD9-81ED-4DB2-BD59-A6C34878D82A}">
                    <a16:rowId xmlns:a16="http://schemas.microsoft.com/office/drawing/2014/main" val="2483853580"/>
                  </a:ext>
                </a:extLst>
              </a:tr>
              <a:tr h="321665">
                <a:tc>
                  <a:txBody>
                    <a:bodyPr/>
                    <a:lstStyle/>
                    <a:p>
                      <a:r>
                        <a:rPr lang="en-GB" sz="1600" dirty="0" smtClean="0">
                          <a:solidFill>
                            <a:schemeClr val="tx1"/>
                          </a:solidFill>
                        </a:rPr>
                        <a:t>Summer</a:t>
                      </a:r>
                      <a:endParaRPr lang="en-GB" sz="1600" dirty="0">
                        <a:solidFill>
                          <a:schemeClr val="tx1"/>
                        </a:solidFill>
                      </a:endParaRPr>
                    </a:p>
                  </a:txBody>
                  <a:tcPr/>
                </a:tc>
                <a:tc>
                  <a:txBody>
                    <a:bodyPr/>
                    <a:lstStyle/>
                    <a:p>
                      <a:r>
                        <a:rPr lang="en-GB" sz="1600" dirty="0" smtClean="0">
                          <a:solidFill>
                            <a:schemeClr val="tx1"/>
                          </a:solidFill>
                        </a:rPr>
                        <a:t>Arts Week</a:t>
                      </a:r>
                      <a:endParaRPr lang="en-GB" sz="1600" dirty="0">
                        <a:solidFill>
                          <a:schemeClr val="tx1"/>
                        </a:solidFill>
                      </a:endParaRPr>
                    </a:p>
                  </a:txBody>
                  <a:tcPr/>
                </a:tc>
                <a:extLst>
                  <a:ext uri="{0D108BD9-81ED-4DB2-BD59-A6C34878D82A}">
                    <a16:rowId xmlns:a16="http://schemas.microsoft.com/office/drawing/2014/main" val="445321086"/>
                  </a:ext>
                </a:extLst>
              </a:tr>
              <a:tr h="321665">
                <a:tc>
                  <a:txBody>
                    <a:bodyPr/>
                    <a:lstStyle/>
                    <a:p>
                      <a:r>
                        <a:rPr lang="en-GB" sz="1600" dirty="0" smtClean="0">
                          <a:solidFill>
                            <a:schemeClr val="tx1"/>
                          </a:solidFill>
                        </a:rPr>
                        <a:t>Summer</a:t>
                      </a:r>
                      <a:endParaRPr lang="en-GB" sz="16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tx1"/>
                          </a:solidFill>
                        </a:rPr>
                        <a:t>Mental Health Week</a:t>
                      </a:r>
                    </a:p>
                  </a:txBody>
                  <a:tcPr/>
                </a:tc>
                <a:extLst>
                  <a:ext uri="{0D108BD9-81ED-4DB2-BD59-A6C34878D82A}">
                    <a16:rowId xmlns:a16="http://schemas.microsoft.com/office/drawing/2014/main" val="917135520"/>
                  </a:ext>
                </a:extLst>
              </a:tr>
              <a:tr h="3216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tx1"/>
                          </a:solidFill>
                        </a:rPr>
                        <a:t>Summer	</a:t>
                      </a:r>
                      <a:endParaRPr lang="en-GB" sz="16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aseline="0" dirty="0" smtClean="0">
                          <a:solidFill>
                            <a:schemeClr val="tx1"/>
                          </a:solidFill>
                        </a:rPr>
                        <a:t>Coastline (Geography – coasts)</a:t>
                      </a:r>
                      <a:endParaRPr lang="en-US" sz="1600" dirty="0" smtClean="0">
                        <a:solidFill>
                          <a:schemeClr val="tx1"/>
                        </a:solidFill>
                      </a:endParaRPr>
                    </a:p>
                  </a:txBody>
                  <a:tcPr/>
                </a:tc>
                <a:extLst>
                  <a:ext uri="{0D108BD9-81ED-4DB2-BD59-A6C34878D82A}">
                    <a16:rowId xmlns:a16="http://schemas.microsoft.com/office/drawing/2014/main" val="206343900"/>
                  </a:ext>
                </a:extLst>
              </a:tr>
              <a:tr h="3216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schemeClr val="tx1"/>
                          </a:solidFill>
                        </a:rPr>
                        <a:t>Summer</a:t>
                      </a:r>
                      <a:endParaRPr lang="en-GB" sz="16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tx1"/>
                          </a:solidFill>
                        </a:rPr>
                        <a:t>Diversity Day</a:t>
                      </a:r>
                      <a:endParaRPr lang="en-US" sz="1600" dirty="0" smtClean="0">
                        <a:solidFill>
                          <a:schemeClr val="tx1"/>
                        </a:solidFill>
                      </a:endParaRPr>
                    </a:p>
                  </a:txBody>
                  <a:tcPr/>
                </a:tc>
                <a:extLst>
                  <a:ext uri="{0D108BD9-81ED-4DB2-BD59-A6C34878D82A}">
                    <a16:rowId xmlns:a16="http://schemas.microsoft.com/office/drawing/2014/main" val="3592321646"/>
                  </a:ext>
                </a:extLst>
              </a:tr>
              <a:tr h="3216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schemeClr val="tx1"/>
                          </a:solidFill>
                        </a:rPr>
                        <a:t>Summer</a:t>
                      </a:r>
                      <a:endParaRPr lang="en-GB" sz="16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tx1"/>
                          </a:solidFill>
                        </a:rPr>
                        <a:t>Stacey Centre (Science – Plants) TBC</a:t>
                      </a:r>
                    </a:p>
                  </a:txBody>
                  <a:tcPr/>
                </a:tc>
                <a:extLst>
                  <a:ext uri="{0D108BD9-81ED-4DB2-BD59-A6C34878D82A}">
                    <a16:rowId xmlns:a16="http://schemas.microsoft.com/office/drawing/2014/main" val="3443477664"/>
                  </a:ext>
                </a:extLst>
              </a:tr>
            </a:tbl>
          </a:graphicData>
        </a:graphic>
      </p:graphicFrame>
    </p:spTree>
    <p:extLst>
      <p:ext uri="{BB962C8B-B14F-4D97-AF65-F5344CB8AC3E}">
        <p14:creationId xmlns:p14="http://schemas.microsoft.com/office/powerpoint/2010/main" val="29302177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2"/>
          <a:srcRect l="11288" t="6260" r="6714" b="7152"/>
          <a:stretch/>
        </p:blipFill>
        <p:spPr>
          <a:xfrm>
            <a:off x="8282046" y="2522479"/>
            <a:ext cx="2618211" cy="1953790"/>
          </a:xfrm>
          <a:prstGeom prst="rect">
            <a:avLst/>
          </a:prstGeom>
        </p:spPr>
      </p:pic>
      <p:sp>
        <p:nvSpPr>
          <p:cNvPr id="2" name="Title 1"/>
          <p:cNvSpPr>
            <a:spLocks noGrp="1"/>
          </p:cNvSpPr>
          <p:nvPr>
            <p:ph type="title"/>
          </p:nvPr>
        </p:nvSpPr>
        <p:spPr/>
        <p:txBody>
          <a:bodyPr/>
          <a:lstStyle/>
          <a:p>
            <a:r>
              <a:rPr lang="en-GB" dirty="0" smtClean="0"/>
              <a:t>PE </a:t>
            </a:r>
            <a:endParaRPr lang="en-GB" dirty="0"/>
          </a:p>
        </p:txBody>
      </p:sp>
      <p:pic>
        <p:nvPicPr>
          <p:cNvPr id="8" name="Content Placeholder 7"/>
          <p:cNvPicPr>
            <a:picLocks noGrp="1" noChangeAspect="1"/>
          </p:cNvPicPr>
          <p:nvPr>
            <p:ph idx="1"/>
          </p:nvPr>
        </p:nvPicPr>
        <p:blipFill>
          <a:blip r:embed="rId3"/>
          <a:stretch>
            <a:fillRect/>
          </a:stretch>
        </p:blipFill>
        <p:spPr>
          <a:xfrm>
            <a:off x="3840332" y="847637"/>
            <a:ext cx="1770522" cy="1345597"/>
          </a:xfrm>
          <a:prstGeom prst="rect">
            <a:avLst/>
          </a:prstGeom>
        </p:spPr>
      </p:pic>
      <p:sp>
        <p:nvSpPr>
          <p:cNvPr id="4" name="Rounded Rectangle 3"/>
          <p:cNvSpPr/>
          <p:nvPr/>
        </p:nvSpPr>
        <p:spPr>
          <a:xfrm>
            <a:off x="6372393" y="365760"/>
            <a:ext cx="4841476" cy="191608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bg1"/>
                </a:solidFill>
              </a:rPr>
              <a:t>PE Days</a:t>
            </a:r>
          </a:p>
          <a:p>
            <a:r>
              <a:rPr lang="en-US" sz="2000" b="1" dirty="0" smtClean="0">
                <a:solidFill>
                  <a:schemeClr val="bg1"/>
                </a:solidFill>
              </a:rPr>
              <a:t>Year 2’s PE Days are: Monday and Tuesday</a:t>
            </a:r>
            <a:endParaRPr lang="en-US" sz="1600" dirty="0" smtClean="0">
              <a:solidFill>
                <a:schemeClr val="bg1"/>
              </a:solidFill>
            </a:endParaRPr>
          </a:p>
          <a:p>
            <a:r>
              <a:rPr lang="en-US" dirty="0" smtClean="0"/>
              <a:t>Please arrive at school in your PE kit and remain in this for the day.</a:t>
            </a:r>
          </a:p>
        </p:txBody>
      </p:sp>
      <p:sp>
        <p:nvSpPr>
          <p:cNvPr id="5" name="Rounded Rectangle 4"/>
          <p:cNvSpPr/>
          <p:nvPr/>
        </p:nvSpPr>
        <p:spPr>
          <a:xfrm>
            <a:off x="3665818" y="4646382"/>
            <a:ext cx="7888477" cy="1461166"/>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500" dirty="0"/>
              <a:t/>
            </a:r>
            <a:br>
              <a:rPr lang="en-US" sz="1500" dirty="0"/>
            </a:br>
            <a:r>
              <a:rPr lang="en-US" sz="1500" dirty="0" smtClean="0">
                <a:solidFill>
                  <a:schemeClr val="tx1"/>
                </a:solidFill>
              </a:rPr>
              <a:t>Please remember:</a:t>
            </a:r>
          </a:p>
          <a:p>
            <a:r>
              <a:rPr lang="en-US" sz="1500" dirty="0" smtClean="0">
                <a:solidFill>
                  <a:schemeClr val="tx1"/>
                </a:solidFill>
              </a:rPr>
              <a:t>- No </a:t>
            </a:r>
            <a:r>
              <a:rPr lang="en-US" sz="1500" dirty="0" err="1" smtClean="0">
                <a:solidFill>
                  <a:schemeClr val="tx1"/>
                </a:solidFill>
              </a:rPr>
              <a:t>jewellery</a:t>
            </a:r>
            <a:r>
              <a:rPr lang="en-US" sz="1500" dirty="0" smtClean="0">
                <a:solidFill>
                  <a:schemeClr val="tx1"/>
                </a:solidFill>
              </a:rPr>
              <a:t> </a:t>
            </a:r>
            <a:r>
              <a:rPr lang="en-US" sz="1500" dirty="0">
                <a:solidFill>
                  <a:schemeClr val="tx1"/>
                </a:solidFill>
              </a:rPr>
              <a:t>can be worn during </a:t>
            </a:r>
            <a:r>
              <a:rPr lang="en-US" sz="1500" dirty="0" smtClean="0">
                <a:solidFill>
                  <a:schemeClr val="tx1"/>
                </a:solidFill>
              </a:rPr>
              <a:t>PE sessions</a:t>
            </a:r>
            <a:r>
              <a:rPr lang="en-US" sz="1500" dirty="0">
                <a:solidFill>
                  <a:schemeClr val="tx1"/>
                </a:solidFill>
              </a:rPr>
              <a:t>, this includes any earrings, even studs. If your child cannot remove their own stud earrings for these sessions, </a:t>
            </a:r>
            <a:r>
              <a:rPr lang="en-US" sz="1500" dirty="0" smtClean="0">
                <a:solidFill>
                  <a:schemeClr val="tx1"/>
                </a:solidFill>
              </a:rPr>
              <a:t>they will need to have them removed at home or covered over with medical tape on PE days. </a:t>
            </a:r>
            <a:r>
              <a:rPr lang="en-US" sz="1500" dirty="0">
                <a:solidFill>
                  <a:schemeClr val="tx1"/>
                </a:solidFill>
              </a:rPr>
              <a:t/>
            </a:r>
            <a:br>
              <a:rPr lang="en-US" sz="1500" dirty="0">
                <a:solidFill>
                  <a:schemeClr val="tx1"/>
                </a:solidFill>
              </a:rPr>
            </a:br>
            <a:r>
              <a:rPr lang="en-US" sz="1500" dirty="0" smtClean="0">
                <a:solidFill>
                  <a:schemeClr val="tx1"/>
                </a:solidFill>
              </a:rPr>
              <a:t>-Watches must not be worn so we ask you not to send your child in with a watch on their PE days.</a:t>
            </a:r>
            <a:r>
              <a:rPr lang="en-US" sz="1500" dirty="0"/>
              <a:t/>
            </a:r>
            <a:br>
              <a:rPr lang="en-US" sz="1500" dirty="0"/>
            </a:br>
            <a:endParaRPr lang="en-GB" sz="1500" dirty="0"/>
          </a:p>
        </p:txBody>
      </p:sp>
      <p:sp>
        <p:nvSpPr>
          <p:cNvPr id="10" name="Rounded Rectangle 9"/>
          <p:cNvSpPr/>
          <p:nvPr/>
        </p:nvSpPr>
        <p:spPr>
          <a:xfrm>
            <a:off x="3611653" y="2551573"/>
            <a:ext cx="3998403" cy="18250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smtClean="0"/>
              <a:t>PE uniform</a:t>
            </a:r>
          </a:p>
          <a:p>
            <a:pPr marL="285750" indent="-285750">
              <a:buFontTx/>
              <a:buChar char="-"/>
            </a:pPr>
            <a:r>
              <a:rPr lang="en-US" dirty="0" smtClean="0"/>
              <a:t>Black shorts or leggings </a:t>
            </a:r>
          </a:p>
          <a:p>
            <a:pPr marL="285750" indent="-285750">
              <a:buFontTx/>
              <a:buChar char="-"/>
            </a:pPr>
            <a:r>
              <a:rPr lang="en-US" dirty="0" smtClean="0"/>
              <a:t>White t-shirt</a:t>
            </a:r>
          </a:p>
          <a:p>
            <a:pPr marL="285750" indent="-285750">
              <a:buFontTx/>
              <a:buChar char="-"/>
            </a:pPr>
            <a:r>
              <a:rPr lang="en-US" dirty="0" smtClean="0"/>
              <a:t>Black tracksuit bottoms</a:t>
            </a:r>
          </a:p>
          <a:p>
            <a:pPr marL="285750" indent="-285750">
              <a:buFontTx/>
              <a:buChar char="-"/>
            </a:pPr>
            <a:r>
              <a:rPr lang="en-US" dirty="0" smtClean="0"/>
              <a:t>Black jumper and trainers.</a:t>
            </a:r>
          </a:p>
        </p:txBody>
      </p:sp>
    </p:spTree>
    <p:extLst>
      <p:ext uri="{BB962C8B-B14F-4D97-AF65-F5344CB8AC3E}">
        <p14:creationId xmlns:p14="http://schemas.microsoft.com/office/powerpoint/2010/main" val="7356854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Home learning</a:t>
            </a:r>
            <a:endParaRPr lang="en-GB"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141995572"/>
              </p:ext>
            </p:extLst>
          </p:nvPr>
        </p:nvGraphicFramePr>
        <p:xfrm>
          <a:off x="3657600" y="436006"/>
          <a:ext cx="7746274" cy="6111563"/>
        </p:xfrm>
        <a:graphic>
          <a:graphicData uri="http://schemas.openxmlformats.org/drawingml/2006/table">
            <a:tbl>
              <a:tblPr firstRow="1" bandRow="1">
                <a:tableStyleId>{5C22544A-7EE6-4342-B048-85BDC9FD1C3A}</a:tableStyleId>
              </a:tblPr>
              <a:tblGrid>
                <a:gridCol w="2148840">
                  <a:extLst>
                    <a:ext uri="{9D8B030D-6E8A-4147-A177-3AD203B41FA5}">
                      <a16:colId xmlns:a16="http://schemas.microsoft.com/office/drawing/2014/main" val="2192036839"/>
                    </a:ext>
                  </a:extLst>
                </a:gridCol>
                <a:gridCol w="5597434">
                  <a:extLst>
                    <a:ext uri="{9D8B030D-6E8A-4147-A177-3AD203B41FA5}">
                      <a16:colId xmlns:a16="http://schemas.microsoft.com/office/drawing/2014/main" val="2973567434"/>
                    </a:ext>
                  </a:extLst>
                </a:gridCol>
              </a:tblGrid>
              <a:tr h="929963">
                <a:tc>
                  <a:txBody>
                    <a:bodyPr/>
                    <a:lstStyle/>
                    <a:p>
                      <a:r>
                        <a:rPr lang="en-GB" dirty="0" smtClean="0"/>
                        <a:t>Activity</a:t>
                      </a:r>
                      <a:endParaRPr lang="en-GB" dirty="0"/>
                    </a:p>
                  </a:txBody>
                  <a:tcPr/>
                </a:tc>
                <a:tc>
                  <a:txBody>
                    <a:bodyPr/>
                    <a:lstStyle/>
                    <a:p>
                      <a:endParaRPr lang="en-GB" dirty="0"/>
                    </a:p>
                  </a:txBody>
                  <a:tcPr/>
                </a:tc>
                <a:extLst>
                  <a:ext uri="{0D108BD9-81ED-4DB2-BD59-A6C34878D82A}">
                    <a16:rowId xmlns:a16="http://schemas.microsoft.com/office/drawing/2014/main" val="2010137103"/>
                  </a:ext>
                </a:extLst>
              </a:tr>
              <a:tr h="1783270">
                <a:tc>
                  <a:txBody>
                    <a:bodyPr/>
                    <a:lstStyle/>
                    <a:p>
                      <a:r>
                        <a:rPr lang="en-US" sz="1400" b="0" dirty="0" smtClean="0"/>
                        <a:t>Daily reading</a:t>
                      </a:r>
                    </a:p>
                    <a:p>
                      <a:endParaRPr lang="en-GB" sz="1400" b="0" dirty="0" smtClean="0"/>
                    </a:p>
                    <a:p>
                      <a:endParaRPr lang="en-GB" sz="1400" b="0" dirty="0" smtClean="0"/>
                    </a:p>
                    <a:p>
                      <a:endParaRPr lang="en-GB" sz="1400" b="0" dirty="0" smtClean="0"/>
                    </a:p>
                    <a:p>
                      <a:endParaRPr lang="en-GB" sz="1400" b="0" dirty="0" smtClean="0"/>
                    </a:p>
                    <a:p>
                      <a:endParaRPr lang="en-GB" sz="1400" b="0" dirty="0" smtClean="0"/>
                    </a:p>
                    <a:p>
                      <a:endParaRPr lang="en-GB" sz="1400" b="0" dirty="0" smtClean="0"/>
                    </a:p>
                    <a:p>
                      <a:endParaRPr lang="en-GB" sz="1400" b="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dirty="0" smtClean="0">
                          <a:solidFill>
                            <a:schemeClr val="tx1"/>
                          </a:solidFill>
                          <a:effectLst/>
                          <a:latin typeface="+mn-lt"/>
                        </a:rPr>
                        <a:t>We will</a:t>
                      </a:r>
                      <a:r>
                        <a:rPr lang="en-US" sz="1400" b="0" i="0" baseline="0" dirty="0" smtClean="0">
                          <a:solidFill>
                            <a:schemeClr val="tx1"/>
                          </a:solidFill>
                          <a:effectLst/>
                          <a:latin typeface="+mn-lt"/>
                        </a:rPr>
                        <a:t> send home three books in your child’s book bag.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baseline="0" dirty="0" smtClean="0">
                          <a:solidFill>
                            <a:schemeClr val="tx1"/>
                          </a:solidFill>
                          <a:effectLst/>
                          <a:latin typeface="+mn-lt"/>
                        </a:rPr>
                        <a:t>A book that is closely matched to their phonic ability, a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baseline="0" dirty="0" smtClean="0">
                          <a:solidFill>
                            <a:schemeClr val="tx1"/>
                          </a:solidFill>
                          <a:effectLst/>
                          <a:latin typeface="+mn-lt"/>
                        </a:rPr>
                        <a:t>‘challenge’ book that they may need some additional</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baseline="0" dirty="0" smtClean="0">
                          <a:solidFill>
                            <a:schemeClr val="tx1"/>
                          </a:solidFill>
                          <a:effectLst/>
                          <a:latin typeface="+mn-lt"/>
                        </a:rPr>
                        <a:t>support with and a ‘love of reading’ book for you to share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baseline="0" dirty="0" smtClean="0">
                          <a:solidFill>
                            <a:schemeClr val="tx1"/>
                          </a:solidFill>
                          <a:effectLst/>
                          <a:latin typeface="+mn-lt"/>
                        </a:rPr>
                        <a:t>with your child.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baseline="0" dirty="0" smtClean="0">
                          <a:solidFill>
                            <a:schemeClr val="tx1"/>
                          </a:solidFill>
                          <a:effectLst/>
                          <a:latin typeface="+mn-lt"/>
                        </a:rPr>
                        <a:t>Please make a note of any reading your child does or any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baseline="0" dirty="0" smtClean="0">
                          <a:solidFill>
                            <a:schemeClr val="tx1"/>
                          </a:solidFill>
                          <a:effectLst/>
                          <a:latin typeface="+mn-lt"/>
                        </a:rPr>
                        <a:t>books that you share together so we can see which texts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baseline="0" dirty="0" smtClean="0">
                          <a:solidFill>
                            <a:schemeClr val="tx1"/>
                          </a:solidFill>
                          <a:effectLst/>
                          <a:latin typeface="+mn-lt"/>
                        </a:rPr>
                        <a:t>your child is accessing and enjoying.</a:t>
                      </a:r>
                      <a:endParaRPr lang="en-US" sz="1400" b="0" i="0" dirty="0" smtClean="0">
                        <a:solidFill>
                          <a:schemeClr val="tx1"/>
                        </a:solidFill>
                        <a:effectLst/>
                        <a:latin typeface="+mn-lt"/>
                      </a:endParaRPr>
                    </a:p>
                  </a:txBody>
                  <a:tcPr/>
                </a:tc>
                <a:extLst>
                  <a:ext uri="{0D108BD9-81ED-4DB2-BD59-A6C34878D82A}">
                    <a16:rowId xmlns:a16="http://schemas.microsoft.com/office/drawing/2014/main" val="1366189945"/>
                  </a:ext>
                </a:extLst>
              </a:tr>
              <a:tr h="1966254">
                <a:tc>
                  <a:txBody>
                    <a:bodyPr/>
                    <a:lstStyle/>
                    <a:p>
                      <a:r>
                        <a:rPr lang="en-US" sz="1400" b="0" i="0" kern="1200" dirty="0" smtClean="0">
                          <a:solidFill>
                            <a:schemeClr val="dk1"/>
                          </a:solidFill>
                          <a:effectLst/>
                          <a:latin typeface="+mn-lt"/>
                          <a:ea typeface="+mn-ea"/>
                          <a:cs typeface="+mn-cs"/>
                        </a:rPr>
                        <a:t> Phonics practice and Spellings</a:t>
                      </a:r>
                    </a:p>
                    <a:p>
                      <a:endParaRPr lang="en-GB" sz="1400" b="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t>While</a:t>
                      </a:r>
                      <a:r>
                        <a:rPr lang="en-GB" sz="1400" b="0" baseline="0" dirty="0" smtClean="0"/>
                        <a:t> your child is learning the Little Wandle phonic</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t> program during Year R, 1 and some of Year 2, we may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t>send home additional home practice sheets. The aim of</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t>these sheets is for your child to practice </a:t>
                      </a:r>
                      <a:r>
                        <a:rPr lang="en-GB" sz="1400" b="1" baseline="0" dirty="0" smtClean="0"/>
                        <a:t>reading</a:t>
                      </a:r>
                      <a:r>
                        <a:rPr lang="en-GB" sz="1400" b="0" baseline="0" dirty="0" smtClean="0"/>
                        <a:t> the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t>phonemes that they have been learning in school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t>that week.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t>In Year 2 the children will move onto spelling practice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t>and will bring home a set of spellings to practice. More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t>Information to follow.</a:t>
                      </a:r>
                      <a:endParaRPr lang="en-GB" sz="1400" b="0" dirty="0"/>
                    </a:p>
                  </a:txBody>
                  <a:tcPr/>
                </a:tc>
                <a:extLst>
                  <a:ext uri="{0D108BD9-81ED-4DB2-BD59-A6C34878D82A}">
                    <a16:rowId xmlns:a16="http://schemas.microsoft.com/office/drawing/2014/main" val="3435530557"/>
                  </a:ext>
                </a:extLst>
              </a:tr>
              <a:tr h="1360121">
                <a:tc>
                  <a:txBody>
                    <a:bodyPr/>
                    <a:lstStyle/>
                    <a:p>
                      <a:r>
                        <a:rPr lang="en-GB" sz="1400" b="0" dirty="0" smtClean="0"/>
                        <a:t>Topic Home </a:t>
                      </a:r>
                      <a:r>
                        <a:rPr lang="en-GB" sz="1400" b="0" baseline="0" dirty="0" smtClean="0"/>
                        <a:t>learning </a:t>
                      </a:r>
                      <a:endParaRPr lang="en-GB" sz="1400" b="0" dirty="0"/>
                    </a:p>
                  </a:txBody>
                  <a:tcPr/>
                </a:tc>
                <a:tc>
                  <a:txBody>
                    <a:bodyPr/>
                    <a:lstStyle/>
                    <a:p>
                      <a:r>
                        <a:rPr lang="en-US" sz="1400" b="0" i="0" kern="1200" dirty="0" smtClean="0">
                          <a:solidFill>
                            <a:schemeClr val="dk1"/>
                          </a:solidFill>
                          <a:effectLst/>
                          <a:latin typeface="+mn-lt"/>
                          <a:ea typeface="+mn-ea"/>
                          <a:cs typeface="+mn-cs"/>
                        </a:rPr>
                        <a:t> Your child may bring home a</a:t>
                      </a:r>
                      <a:r>
                        <a:rPr lang="en-US" sz="1400" b="0" i="0" kern="1200" baseline="0" dirty="0" smtClean="0">
                          <a:solidFill>
                            <a:schemeClr val="dk1"/>
                          </a:solidFill>
                          <a:effectLst/>
                          <a:latin typeface="+mn-lt"/>
                          <a:ea typeface="+mn-ea"/>
                          <a:cs typeface="+mn-cs"/>
                        </a:rPr>
                        <a:t>n additional home learning activity to launch their new learning topic. </a:t>
                      </a:r>
                    </a:p>
                    <a:p>
                      <a:r>
                        <a:rPr lang="en-US" sz="1400" b="0" i="0" kern="1200" baseline="0" dirty="0" smtClean="0">
                          <a:solidFill>
                            <a:schemeClr val="dk1"/>
                          </a:solidFill>
                          <a:effectLst/>
                          <a:latin typeface="+mn-lt"/>
                          <a:ea typeface="+mn-ea"/>
                          <a:cs typeface="+mn-cs"/>
                        </a:rPr>
                        <a:t>This will usually be a creative activity to help your child to build some background knowledge and discuss vocabulary around the upcoming topic. </a:t>
                      </a:r>
                      <a:endParaRPr lang="en-US" sz="1400" b="0" i="0" kern="1200" dirty="0" smtClean="0">
                        <a:solidFill>
                          <a:schemeClr val="dk1"/>
                        </a:solidFill>
                        <a:effectLst/>
                        <a:latin typeface="+mn-lt"/>
                        <a:ea typeface="+mn-ea"/>
                        <a:cs typeface="+mn-cs"/>
                      </a:endParaRPr>
                    </a:p>
                    <a:p>
                      <a:endParaRPr lang="en-US" sz="1400" b="0" i="0" kern="1200" dirty="0" smtClean="0">
                        <a:solidFill>
                          <a:schemeClr val="dk1"/>
                        </a:solidFill>
                        <a:effectLst/>
                        <a:latin typeface="+mn-lt"/>
                        <a:ea typeface="+mn-ea"/>
                        <a:cs typeface="+mn-cs"/>
                      </a:endParaRPr>
                    </a:p>
                  </a:txBody>
                  <a:tcPr/>
                </a:tc>
                <a:extLst>
                  <a:ext uri="{0D108BD9-81ED-4DB2-BD59-A6C34878D82A}">
                    <a16:rowId xmlns:a16="http://schemas.microsoft.com/office/drawing/2014/main" val="1967546318"/>
                  </a:ext>
                </a:extLst>
              </a:tr>
            </a:tbl>
          </a:graphicData>
        </a:graphic>
      </p:graphicFrame>
      <p:pic>
        <p:nvPicPr>
          <p:cNvPr id="4" name="Picture 3"/>
          <p:cNvPicPr>
            <a:picLocks noChangeAspect="1"/>
          </p:cNvPicPr>
          <p:nvPr/>
        </p:nvPicPr>
        <p:blipFill>
          <a:blip r:embed="rId2"/>
          <a:stretch>
            <a:fillRect/>
          </a:stretch>
        </p:blipFill>
        <p:spPr>
          <a:xfrm>
            <a:off x="10009901" y="3233237"/>
            <a:ext cx="1270470" cy="1795963"/>
          </a:xfrm>
          <a:prstGeom prst="rect">
            <a:avLst/>
          </a:prstGeom>
        </p:spPr>
      </p:pic>
      <p:pic>
        <p:nvPicPr>
          <p:cNvPr id="7" name="Picture 6"/>
          <p:cNvPicPr>
            <a:picLocks noChangeAspect="1"/>
          </p:cNvPicPr>
          <p:nvPr/>
        </p:nvPicPr>
        <p:blipFill>
          <a:blip r:embed="rId3"/>
          <a:stretch>
            <a:fillRect/>
          </a:stretch>
        </p:blipFill>
        <p:spPr>
          <a:xfrm>
            <a:off x="10181614" y="1443750"/>
            <a:ext cx="1159336" cy="1642696"/>
          </a:xfrm>
          <a:prstGeom prst="rect">
            <a:avLst/>
          </a:prstGeom>
        </p:spPr>
      </p:pic>
    </p:spTree>
    <p:extLst>
      <p:ext uri="{BB962C8B-B14F-4D97-AF65-F5344CB8AC3E}">
        <p14:creationId xmlns:p14="http://schemas.microsoft.com/office/powerpoint/2010/main" val="2906075824"/>
      </p:ext>
    </p:extLst>
  </p:cSld>
  <p:clrMapOvr>
    <a:masterClrMapping/>
  </p:clrMapOvr>
</p:sld>
</file>

<file path=ppt/theme/theme1.xml><?xml version="1.0" encoding="utf-8"?>
<a:theme xmlns:a="http://schemas.openxmlformats.org/drawingml/2006/main" name="Frame">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docProps/app.xml><?xml version="1.0" encoding="utf-8"?>
<Properties xmlns="http://schemas.openxmlformats.org/officeDocument/2006/extended-properties" xmlns:vt="http://schemas.openxmlformats.org/officeDocument/2006/docPropsVTypes">
  <Template>TM04033917[[fn=Berlin]]</Template>
  <TotalTime>1469</TotalTime>
  <Words>914</Words>
  <Application>Microsoft Office PowerPoint</Application>
  <PresentationFormat>Widescreen</PresentationFormat>
  <Paragraphs>139</Paragraphs>
  <Slides>10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Corbel</vt:lpstr>
      <vt:lpstr>Wingdings 2</vt:lpstr>
      <vt:lpstr>Frame</vt:lpstr>
      <vt:lpstr>Welcome to Year 2</vt:lpstr>
      <vt:lpstr>Golden Rules </vt:lpstr>
      <vt:lpstr>Langstone Learners </vt:lpstr>
      <vt:lpstr>    Merits   </vt:lpstr>
      <vt:lpstr>English and Maths</vt:lpstr>
      <vt:lpstr>Our Topics</vt:lpstr>
      <vt:lpstr>Year 2 Subject Overviews </vt:lpstr>
      <vt:lpstr>Enrichment – trips, workshops and special days</vt:lpstr>
      <vt:lpstr>PE </vt:lpstr>
      <vt:lpstr>Home learning</vt:lpstr>
    </vt:vector>
  </TitlesOfParts>
  <Company>Langstone Junior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gharris</dc:creator>
  <cp:lastModifiedBy>gharris</cp:lastModifiedBy>
  <cp:revision>96</cp:revision>
  <dcterms:created xsi:type="dcterms:W3CDTF">2023-11-23T10:00:18Z</dcterms:created>
  <dcterms:modified xsi:type="dcterms:W3CDTF">2025-09-12T09:02:17Z</dcterms:modified>
</cp:coreProperties>
</file>