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40" r:id="rId4"/>
  </p:sldMasterIdLst>
  <p:sldIdLst>
    <p:sldId id="256" r:id="rId5"/>
    <p:sldId id="258" r:id="rId6"/>
    <p:sldId id="259" r:id="rId7"/>
    <p:sldId id="264" r:id="rId8"/>
    <p:sldId id="260" r:id="rId9"/>
    <p:sldId id="261" r:id="rId10"/>
    <p:sldId id="262" r:id="rId11"/>
    <p:sldId id="267" r:id="rId12"/>
    <p:sldId id="265" r:id="rId13"/>
    <p:sldId id="266" r:id="rId14"/>
    <p:sldId id="263"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DBEFD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C97B672-4B38-3B9D-B8AB-587EBAAC4938}" v="1" dt="2025-11-05T10:32:42.85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82" autoAdjust="0"/>
    <p:restoredTop sz="94660"/>
  </p:normalViewPr>
  <p:slideViewPr>
    <p:cSldViewPr snapToGrid="0">
      <p:cViewPr varScale="1">
        <p:scale>
          <a:sx n="115" d="100"/>
          <a:sy n="115" d="100"/>
        </p:scale>
        <p:origin x="36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G Harris" userId="S::g.harris@langstoneprimary.chimat.uk::9590cb67-2369-4727-88b8-97d722fe09ab" providerId="AD" clId="Web-{5C97B672-4B38-3B9D-B8AB-587EBAAC4938}"/>
    <pc:docChg chg="delSld">
      <pc:chgData name="Mrs G Harris" userId="S::g.harris@langstoneprimary.chimat.uk::9590cb67-2369-4727-88b8-97d722fe09ab" providerId="AD" clId="Web-{5C97B672-4B38-3B9D-B8AB-587EBAAC4938}" dt="2025-11-05T10:32:42.859" v="0"/>
      <pc:docMkLst>
        <pc:docMk/>
      </pc:docMkLst>
      <pc:sldChg chg="del">
        <pc:chgData name="Mrs G Harris" userId="S::g.harris@langstoneprimary.chimat.uk::9590cb67-2369-4727-88b8-97d722fe09ab" providerId="AD" clId="Web-{5C97B672-4B38-3B9D-B8AB-587EBAAC4938}" dt="2025-11-05T10:32:42.859" v="0"/>
        <pc:sldMkLst>
          <pc:docMk/>
          <pc:sldMk cId="18056480" sldId="257"/>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11/5/2025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11/5/2025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586B75A-687E-405C-8A0B-8D00578BA2C3}" type="datetimeFigureOut">
              <a:rPr lang="en-US" dirty="0"/>
              <a:pPr/>
              <a:t>11/5/2025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5586B75A-687E-405C-8A0B-8D00578BA2C3}" type="datetimeFigureOut">
              <a:rPr lang="en-US" dirty="0"/>
              <a:pPr/>
              <a:t>11/5/2025</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11/5/2025</a:t>
            </a:fld>
            <a:endParaRPr lang="en-US" dirty="0"/>
          </a:p>
        </p:txBody>
      </p:sp>
      <p:sp>
        <p:nvSpPr>
          <p:cNvPr id="11" name="Footer Placeholder 10"/>
          <p:cNvSpPr>
            <a:spLocks noGrp="1"/>
          </p:cNvSpPr>
          <p:nvPr>
            <p:ph type="ftr" sz="quarter" idx="11"/>
          </p:nvPr>
        </p:nvSpPr>
        <p:spPr/>
        <p:txBody>
          <a:bodyPr/>
          <a:lstStyle/>
          <a:p>
            <a:endParaRPr lang="en-US" dirty="0"/>
          </a:p>
        </p:txBody>
      </p:sp>
      <p:sp>
        <p:nvSpPr>
          <p:cNvPr id="12" name="Slide Number Placeholder 11"/>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11/5/2025</a:t>
            </a:fld>
            <a:endParaRPr lang="en-US" dirty="0"/>
          </a:p>
        </p:txBody>
      </p:sp>
      <p:sp>
        <p:nvSpPr>
          <p:cNvPr id="7" name="Footer Placeholder 6"/>
          <p:cNvSpPr>
            <a:spLocks noGrp="1"/>
          </p:cNvSpPr>
          <p:nvPr>
            <p:ph type="ftr" sz="quarter" idx="11"/>
          </p:nvPr>
        </p:nvSpPr>
        <p:spPr/>
        <p:txBody>
          <a:bodyPr/>
          <a:lstStyle/>
          <a:p>
            <a:endParaRPr lang="en-US" dirty="0"/>
          </a:p>
        </p:txBody>
      </p:sp>
      <p:sp>
        <p:nvSpPr>
          <p:cNvPr id="8" name="Slide Number Placeholder 7"/>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586B75A-687E-405C-8A0B-8D00578BA2C3}" type="datetimeFigureOut">
              <a:rPr lang="en-US" dirty="0"/>
              <a:pPr/>
              <a:t>11/5/2025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a:t>Click to edit Master title style</a:t>
            </a:r>
            <a:endParaRPr lang="en-US" dirty="0"/>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11/5/2025</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11/5/2025</a:t>
            </a:fld>
            <a:endParaRPr lang="en-US" dirty="0"/>
          </a:p>
        </p:txBody>
      </p:sp>
      <p:sp>
        <p:nvSpPr>
          <p:cNvPr id="9" name="Footer Placeholder 8"/>
          <p:cNvSpPr>
            <a:spLocks noGrp="1"/>
          </p:cNvSpPr>
          <p:nvPr>
            <p:ph type="ftr" sz="quarter" idx="11"/>
          </p:nvPr>
        </p:nvSpPr>
        <p:spPr>
          <a:xfrm>
            <a:off x="3499101" y="6356350"/>
            <a:ext cx="5911517" cy="365125"/>
          </a:xfrm>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11/5/2025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11/5/2025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5586B75A-687E-405C-8A0B-8D00578BA2C3}" type="datetimeFigureOut">
              <a:rPr lang="en-US" dirty="0"/>
              <a:pPr/>
              <a:t>11/5/2025</a:t>
            </a:fld>
            <a:endParaRPr lang="en-US" dirty="0"/>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US" dirty="0"/>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dt="0"/>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hyperlink" Target="https://www.myon.co.uk/login/" TargetMode="External"/><Relationship Id="rId7" Type="http://schemas.openxmlformats.org/officeDocument/2006/relationships/image" Target="../media/image12.png"/><Relationship Id="rId2" Type="http://schemas.openxmlformats.org/officeDocument/2006/relationships/hyperlink" Target="https://ukhosted105.renlearn.co.uk/6708094/" TargetMode="Externa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hyperlink" Target="https://ttrockstars.com/" TargetMode="External"/><Relationship Id="rId9"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ttrockstars.com/" TargetMode="External"/><Relationship Id="rId2" Type="http://schemas.openxmlformats.org/officeDocument/2006/relationships/hyperlink" Target="https://ukhosted105.renlearn.co.uk/6708094/" TargetMode="External"/><Relationship Id="rId1" Type="http://schemas.openxmlformats.org/officeDocument/2006/relationships/slideLayout" Target="../slideLayouts/slideLayout2.xml"/><Relationship Id="rId6" Type="http://schemas.openxmlformats.org/officeDocument/2006/relationships/hyperlink" Target="https://www.myon.co.uk/index.html" TargetMode="External"/><Relationship Id="rId5" Type="http://schemas.openxmlformats.org/officeDocument/2006/relationships/hyperlink" Target="https://www.spellingshed.com/en-gb/" TargetMode="External"/><Relationship Id="rId4" Type="http://schemas.openxmlformats.org/officeDocument/2006/relationships/hyperlink" Target="https://www.sumdog.com/e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1069848" y="1298448"/>
            <a:ext cx="7315200" cy="2655181"/>
          </a:xfrm>
        </p:spPr>
        <p:txBody>
          <a:bodyPr/>
          <a:lstStyle/>
          <a:p>
            <a:r>
              <a:rPr lang="en-GB" dirty="0"/>
              <a:t>Welcome to Year 3</a:t>
            </a:r>
          </a:p>
        </p:txBody>
      </p:sp>
      <p:sp>
        <p:nvSpPr>
          <p:cNvPr id="3" name="Subtitle 2"/>
          <p:cNvSpPr>
            <a:spLocks noGrp="1"/>
          </p:cNvSpPr>
          <p:nvPr>
            <p:ph type="subTitle" idx="1"/>
          </p:nvPr>
        </p:nvSpPr>
        <p:spPr>
          <a:xfrm>
            <a:off x="1100015" y="4229923"/>
            <a:ext cx="7315200" cy="1657760"/>
          </a:xfrm>
        </p:spPr>
        <p:txBody>
          <a:bodyPr>
            <a:normAutofit/>
          </a:bodyPr>
          <a:lstStyle/>
          <a:p>
            <a:r>
              <a:rPr lang="en-GB" dirty="0">
                <a:solidFill>
                  <a:schemeClr val="bg1"/>
                </a:solidFill>
              </a:rPr>
              <a:t>3LW: Mrs Lyne (Mon, Tues, every other Wed) and Mrs Wessels (Every other Wed, Thurs, Fri)  Year Leader</a:t>
            </a:r>
          </a:p>
          <a:p>
            <a:r>
              <a:rPr lang="en-GB" dirty="0">
                <a:solidFill>
                  <a:schemeClr val="bg1"/>
                </a:solidFill>
              </a:rPr>
              <a:t>3V: Miss Veal</a:t>
            </a:r>
          </a:p>
          <a:p>
            <a:r>
              <a:rPr lang="en-GB" dirty="0">
                <a:solidFill>
                  <a:schemeClr val="bg1"/>
                </a:solidFill>
              </a:rPr>
              <a:t>3M: Mr McEvoy</a:t>
            </a:r>
          </a:p>
        </p:txBody>
      </p:sp>
      <p:sp>
        <p:nvSpPr>
          <p:cNvPr id="5" name="Rounded Rectangle 4"/>
          <p:cNvSpPr/>
          <p:nvPr/>
        </p:nvSpPr>
        <p:spPr>
          <a:xfrm>
            <a:off x="9215839" y="3478169"/>
            <a:ext cx="2928002" cy="2624790"/>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Langstone Academy is a community of learners who strive and aspire to ‘be excellent everywhere’. As learners, we seek to challenge and question the world around us to develop the skills to be lifelong learners. </a:t>
            </a:r>
            <a:endParaRPr lang="en-GB" dirty="0"/>
          </a:p>
        </p:txBody>
      </p:sp>
      <p:pic>
        <p:nvPicPr>
          <p:cNvPr id="6" name="Picture 5"/>
          <p:cNvPicPr>
            <a:picLocks noChangeAspect="1"/>
          </p:cNvPicPr>
          <p:nvPr/>
        </p:nvPicPr>
        <p:blipFill rotWithShape="1">
          <a:blip r:embed="rId2">
            <a:extLst>
              <a:ext uri="{28A0092B-C50C-407E-A947-70E740481C1C}">
                <a14:useLocalDpi xmlns:a14="http://schemas.microsoft.com/office/drawing/2010/main" val="0"/>
              </a:ext>
            </a:extLst>
          </a:blip>
          <a:srcRect l="2919" t="2403" r="2034" b="2550"/>
          <a:stretch/>
        </p:blipFill>
        <p:spPr>
          <a:xfrm>
            <a:off x="9156633" y="471308"/>
            <a:ext cx="2941076" cy="2941077"/>
          </a:xfrm>
          <a:prstGeom prst="rect">
            <a:avLst/>
          </a:prstGeom>
        </p:spPr>
      </p:pic>
    </p:spTree>
    <p:extLst>
      <p:ext uri="{BB962C8B-B14F-4D97-AF65-F5344CB8AC3E}">
        <p14:creationId xmlns:p14="http://schemas.microsoft.com/office/powerpoint/2010/main" val="2920153895"/>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English and Maths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196371789"/>
              </p:ext>
            </p:extLst>
          </p:nvPr>
        </p:nvGraphicFramePr>
        <p:xfrm>
          <a:off x="3914787" y="1000261"/>
          <a:ext cx="7315200" cy="3699201"/>
        </p:xfrm>
        <a:graphic>
          <a:graphicData uri="http://schemas.openxmlformats.org/drawingml/2006/table">
            <a:tbl>
              <a:tblPr firstRow="1" bandRow="1">
                <a:tableStyleId>{5C22544A-7EE6-4342-B048-85BDC9FD1C3A}</a:tableStyleId>
              </a:tblPr>
              <a:tblGrid>
                <a:gridCol w="1058496">
                  <a:extLst>
                    <a:ext uri="{9D8B030D-6E8A-4147-A177-3AD203B41FA5}">
                      <a16:colId xmlns:a16="http://schemas.microsoft.com/office/drawing/2014/main" val="1306726485"/>
                    </a:ext>
                  </a:extLst>
                </a:gridCol>
                <a:gridCol w="3230003">
                  <a:extLst>
                    <a:ext uri="{9D8B030D-6E8A-4147-A177-3AD203B41FA5}">
                      <a16:colId xmlns:a16="http://schemas.microsoft.com/office/drawing/2014/main" val="1804849163"/>
                    </a:ext>
                  </a:extLst>
                </a:gridCol>
                <a:gridCol w="3026701">
                  <a:extLst>
                    <a:ext uri="{9D8B030D-6E8A-4147-A177-3AD203B41FA5}">
                      <a16:colId xmlns:a16="http://schemas.microsoft.com/office/drawing/2014/main" val="2660399210"/>
                    </a:ext>
                  </a:extLst>
                </a:gridCol>
              </a:tblGrid>
              <a:tr h="370840">
                <a:tc>
                  <a:txBody>
                    <a:bodyPr/>
                    <a:lstStyle/>
                    <a:p>
                      <a:r>
                        <a:rPr lang="en-GB" dirty="0"/>
                        <a:t>When</a:t>
                      </a:r>
                    </a:p>
                  </a:txBody>
                  <a:tcPr/>
                </a:tc>
                <a:tc>
                  <a:txBody>
                    <a:bodyPr/>
                    <a:lstStyle/>
                    <a:p>
                      <a:r>
                        <a:rPr lang="en-GB" dirty="0"/>
                        <a:t>English</a:t>
                      </a:r>
                    </a:p>
                  </a:txBody>
                  <a:tcPr/>
                </a:tc>
                <a:tc>
                  <a:txBody>
                    <a:bodyPr/>
                    <a:lstStyle/>
                    <a:p>
                      <a:r>
                        <a:rPr lang="en-GB" dirty="0"/>
                        <a:t>Maths</a:t>
                      </a:r>
                    </a:p>
                  </a:txBody>
                  <a:tcPr/>
                </a:tc>
                <a:extLst>
                  <a:ext uri="{0D108BD9-81ED-4DB2-BD59-A6C34878D82A}">
                    <a16:rowId xmlns:a16="http://schemas.microsoft.com/office/drawing/2014/main" val="1842457122"/>
                  </a:ext>
                </a:extLst>
              </a:tr>
              <a:tr h="1438601">
                <a:tc>
                  <a:txBody>
                    <a:bodyPr/>
                    <a:lstStyle/>
                    <a:p>
                      <a:r>
                        <a:rPr lang="en-GB" dirty="0"/>
                        <a:t>Autumn</a:t>
                      </a:r>
                    </a:p>
                  </a:txBody>
                  <a:tcPr/>
                </a:tc>
                <a:tc>
                  <a:txBody>
                    <a:bodyPr/>
                    <a:lstStyle/>
                    <a:p>
                      <a:r>
                        <a:rPr lang="en-GB" sz="1600" b="1" dirty="0"/>
                        <a:t>Traditional Tales </a:t>
                      </a:r>
                      <a:r>
                        <a:rPr lang="en-GB" sz="1600" b="0" dirty="0"/>
                        <a:t>– Alternative stories</a:t>
                      </a:r>
                      <a:endParaRPr lang="en-GB" sz="1600" b="1" dirty="0"/>
                    </a:p>
                    <a:p>
                      <a:r>
                        <a:rPr lang="en-GB" sz="1600" b="1" dirty="0"/>
                        <a:t>Alfie’s Adventures in Ancient Egypt</a:t>
                      </a:r>
                      <a:r>
                        <a:rPr lang="en-GB" sz="1600" dirty="0"/>
                        <a:t>– Setting description</a:t>
                      </a:r>
                    </a:p>
                    <a:p>
                      <a:r>
                        <a:rPr lang="en-GB" sz="1600" b="1" dirty="0"/>
                        <a:t>Egyptians – </a:t>
                      </a:r>
                      <a:r>
                        <a:rPr lang="en-GB" sz="1600" dirty="0"/>
                        <a:t>Explanation text</a:t>
                      </a:r>
                    </a:p>
                  </a:txBody>
                  <a:tcPr/>
                </a:tc>
                <a:tc>
                  <a:txBody>
                    <a:bodyPr/>
                    <a:lstStyle/>
                    <a:p>
                      <a:r>
                        <a:rPr lang="en-GB" sz="1600" dirty="0"/>
                        <a:t>Add an</a:t>
                      </a:r>
                      <a:r>
                        <a:rPr lang="en-GB" sz="1600" baseline="0" dirty="0"/>
                        <a:t>d subtract across 10</a:t>
                      </a:r>
                    </a:p>
                    <a:p>
                      <a:r>
                        <a:rPr lang="en-GB" sz="1600" baseline="0" dirty="0"/>
                        <a:t>Numbers to 1000</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baseline="0" dirty="0"/>
                        <a:t>Time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Additive relationships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Mental</a:t>
                      </a:r>
                      <a:r>
                        <a:rPr lang="en-GB" sz="1600" baseline="0" dirty="0"/>
                        <a:t> calculations</a:t>
                      </a:r>
                      <a:endParaRPr lang="en-GB" sz="1600" dirty="0"/>
                    </a:p>
                  </a:txBody>
                  <a:tcPr/>
                </a:tc>
                <a:extLst>
                  <a:ext uri="{0D108BD9-81ED-4DB2-BD59-A6C34878D82A}">
                    <a16:rowId xmlns:a16="http://schemas.microsoft.com/office/drawing/2014/main" val="568608462"/>
                  </a:ext>
                </a:extLst>
              </a:tr>
              <a:tr h="370840">
                <a:tc>
                  <a:txBody>
                    <a:bodyPr/>
                    <a:lstStyle/>
                    <a:p>
                      <a:r>
                        <a:rPr lang="en-GB" dirty="0"/>
                        <a:t>Spring</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baseline="0" dirty="0"/>
                        <a:t>The Dragons’ Hoard </a:t>
                      </a:r>
                      <a:r>
                        <a:rPr lang="en-GB" sz="1600" baseline="0" dirty="0"/>
                        <a:t>– Saga</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baseline="0" dirty="0"/>
                        <a:t>BFG</a:t>
                      </a:r>
                      <a:r>
                        <a:rPr lang="en-GB" sz="1600" baseline="0" dirty="0"/>
                        <a:t> – Diary writing</a:t>
                      </a:r>
                      <a:endParaRPr lang="en-GB" sz="1600" dirty="0"/>
                    </a:p>
                    <a:p>
                      <a:endParaRPr lang="en-GB" sz="1600" baseline="0" dirty="0"/>
                    </a:p>
                  </a:txBody>
                  <a:tcPr/>
                </a:tc>
                <a:tc>
                  <a:txBody>
                    <a:bodyPr/>
                    <a:lstStyle/>
                    <a:p>
                      <a:r>
                        <a:rPr lang="en-GB" sz="1600" baseline="0" dirty="0"/>
                        <a:t>Column addition and subtraction</a:t>
                      </a:r>
                    </a:p>
                    <a:p>
                      <a:r>
                        <a:rPr lang="en-GB" sz="1600" baseline="0" dirty="0"/>
                        <a:t>2, 4, 8x tables</a:t>
                      </a:r>
                    </a:p>
                    <a:p>
                      <a:r>
                        <a:rPr lang="en-GB" sz="1600" baseline="0" dirty="0"/>
                        <a:t>Multiplication and division</a:t>
                      </a:r>
                      <a:endParaRPr lang="en-GB" sz="1600" dirty="0"/>
                    </a:p>
                  </a:txBody>
                  <a:tcPr/>
                </a:tc>
                <a:extLst>
                  <a:ext uri="{0D108BD9-81ED-4DB2-BD59-A6C34878D82A}">
                    <a16:rowId xmlns:a16="http://schemas.microsoft.com/office/drawing/2014/main" val="917015107"/>
                  </a:ext>
                </a:extLst>
              </a:tr>
              <a:tr h="370840">
                <a:tc>
                  <a:txBody>
                    <a:bodyPr/>
                    <a:lstStyle/>
                    <a:p>
                      <a:r>
                        <a:rPr lang="en-GB" dirty="0"/>
                        <a:t>Summer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dirty="0"/>
                        <a:t>BFG – </a:t>
                      </a:r>
                      <a:r>
                        <a:rPr lang="en-GB" sz="1600" b="0" dirty="0"/>
                        <a:t>Instructions </a:t>
                      </a:r>
                      <a:endParaRPr lang="en-GB" sz="1600"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dirty="0"/>
                        <a:t>The </a:t>
                      </a:r>
                      <a:r>
                        <a:rPr lang="en-GB" sz="1600" b="1" dirty="0" err="1"/>
                        <a:t>Wishgranter</a:t>
                      </a:r>
                      <a:r>
                        <a:rPr lang="en-GB" sz="1600" dirty="0"/>
                        <a:t>– Short narrative</a:t>
                      </a:r>
                    </a:p>
                    <a:p>
                      <a:r>
                        <a:rPr lang="en-GB" sz="1600" b="1" baseline="0" dirty="0"/>
                        <a:t>Poetry</a:t>
                      </a:r>
                      <a:r>
                        <a:rPr lang="en-GB" sz="1600" baseline="0" dirty="0"/>
                        <a:t> – nonsense poetry, limericks</a:t>
                      </a:r>
                      <a:endParaRPr lang="en-GB" sz="1600" dirty="0"/>
                    </a:p>
                  </a:txBody>
                  <a:tcPr/>
                </a:tc>
                <a:tc>
                  <a:txBody>
                    <a:bodyPr/>
                    <a:lstStyle/>
                    <a:p>
                      <a:r>
                        <a:rPr lang="en-GB" sz="1600" dirty="0"/>
                        <a:t>Unit fractions</a:t>
                      </a:r>
                    </a:p>
                    <a:p>
                      <a:r>
                        <a:rPr lang="en-GB" sz="1600" dirty="0"/>
                        <a:t>Non-unit fractions</a:t>
                      </a:r>
                    </a:p>
                    <a:p>
                      <a:r>
                        <a:rPr lang="en-GB" sz="1600" dirty="0"/>
                        <a:t>Right angles</a:t>
                      </a:r>
                    </a:p>
                    <a:p>
                      <a:r>
                        <a:rPr lang="en-GB" sz="1600" dirty="0"/>
                        <a:t>Paralle</a:t>
                      </a:r>
                      <a:r>
                        <a:rPr lang="en-GB" sz="1600" baseline="0" dirty="0"/>
                        <a:t>l and perpendicular sides</a:t>
                      </a:r>
                      <a:endParaRPr lang="en-GB" sz="1600" dirty="0"/>
                    </a:p>
                  </a:txBody>
                  <a:tcPr/>
                </a:tc>
                <a:extLst>
                  <a:ext uri="{0D108BD9-81ED-4DB2-BD59-A6C34878D82A}">
                    <a16:rowId xmlns:a16="http://schemas.microsoft.com/office/drawing/2014/main" val="472947537"/>
                  </a:ext>
                </a:extLst>
              </a:tr>
            </a:tbl>
          </a:graphicData>
        </a:graphic>
      </p:graphicFrame>
      <p:pic>
        <p:nvPicPr>
          <p:cNvPr id="2050" name="Picture 2" descr="6819858446_f69c2caa52_b[1]"/>
          <p:cNvPicPr>
            <a:picLocks noChangeAspect="1" noChangeArrowheads="1"/>
          </p:cNvPicPr>
          <p:nvPr/>
        </p:nvPicPr>
        <p:blipFill>
          <a:blip r:embed="rId2">
            <a:extLst>
              <a:ext uri="{28A0092B-C50C-407E-A947-70E740481C1C}">
                <a14:useLocalDpi xmlns:a14="http://schemas.microsoft.com/office/drawing/2010/main" val="0"/>
              </a:ext>
            </a:extLst>
          </a:blip>
          <a:srcRect l="17245" r="17245"/>
          <a:stretch>
            <a:fillRect/>
          </a:stretch>
        </p:blipFill>
        <p:spPr bwMode="auto">
          <a:xfrm>
            <a:off x="4056386" y="5428351"/>
            <a:ext cx="963612" cy="9810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205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6513" y="5331513"/>
            <a:ext cx="999354" cy="10779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2054"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02766" y="5295233"/>
            <a:ext cx="861660" cy="111419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2056" name="Picture 8" descr="29 Limerick Poems - Examples of Popular and Fun Limerick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75410" y="5572975"/>
            <a:ext cx="1163526" cy="691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3" name="Picture 2"/>
          <p:cNvPicPr>
            <a:picLocks noChangeAspect="1"/>
          </p:cNvPicPr>
          <p:nvPr/>
        </p:nvPicPr>
        <p:blipFill>
          <a:blip r:embed="rId6"/>
          <a:stretch>
            <a:fillRect/>
          </a:stretch>
        </p:blipFill>
        <p:spPr>
          <a:xfrm>
            <a:off x="10349921" y="5411730"/>
            <a:ext cx="1130369" cy="997696"/>
          </a:xfrm>
          <a:prstGeom prst="rect">
            <a:avLst/>
          </a:prstGeom>
        </p:spPr>
      </p:pic>
    </p:spTree>
    <p:extLst>
      <p:ext uri="{BB962C8B-B14F-4D97-AF65-F5344CB8AC3E}">
        <p14:creationId xmlns:p14="http://schemas.microsoft.com/office/powerpoint/2010/main" val="1609777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Our Topics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080971416"/>
              </p:ext>
            </p:extLst>
          </p:nvPr>
        </p:nvGraphicFramePr>
        <p:xfrm>
          <a:off x="4480530" y="1297775"/>
          <a:ext cx="6301496" cy="3296920"/>
        </p:xfrm>
        <a:graphic>
          <a:graphicData uri="http://schemas.openxmlformats.org/drawingml/2006/table">
            <a:tbl>
              <a:tblPr firstRow="1" bandRow="1">
                <a:tableStyleId>{5C22544A-7EE6-4342-B048-85BDC9FD1C3A}</a:tableStyleId>
              </a:tblPr>
              <a:tblGrid>
                <a:gridCol w="3189905">
                  <a:extLst>
                    <a:ext uri="{9D8B030D-6E8A-4147-A177-3AD203B41FA5}">
                      <a16:colId xmlns:a16="http://schemas.microsoft.com/office/drawing/2014/main" val="1763444166"/>
                    </a:ext>
                  </a:extLst>
                </a:gridCol>
                <a:gridCol w="3111591">
                  <a:extLst>
                    <a:ext uri="{9D8B030D-6E8A-4147-A177-3AD203B41FA5}">
                      <a16:colId xmlns:a16="http://schemas.microsoft.com/office/drawing/2014/main" val="3709299205"/>
                    </a:ext>
                  </a:extLst>
                </a:gridCol>
              </a:tblGrid>
              <a:tr h="353407">
                <a:tc>
                  <a:txBody>
                    <a:bodyPr/>
                    <a:lstStyle/>
                    <a:p>
                      <a:r>
                        <a:rPr lang="en-GB" dirty="0"/>
                        <a:t>Topic</a:t>
                      </a:r>
                    </a:p>
                  </a:txBody>
                  <a:tcPr/>
                </a:tc>
                <a:tc>
                  <a:txBody>
                    <a:bodyPr/>
                    <a:lstStyle/>
                    <a:p>
                      <a:r>
                        <a:rPr lang="en-GB" dirty="0"/>
                        <a:t>Subject</a:t>
                      </a:r>
                    </a:p>
                  </a:txBody>
                  <a:tcPr/>
                </a:tc>
                <a:extLst>
                  <a:ext uri="{0D108BD9-81ED-4DB2-BD59-A6C34878D82A}">
                    <a16:rowId xmlns:a16="http://schemas.microsoft.com/office/drawing/2014/main" val="3802391027"/>
                  </a:ext>
                </a:extLst>
              </a:tr>
              <a:tr h="370840">
                <a:tc>
                  <a:txBody>
                    <a:bodyPr/>
                    <a:lstStyle/>
                    <a:p>
                      <a:r>
                        <a:rPr lang="en-GB" dirty="0"/>
                        <a:t>Broadening Our</a:t>
                      </a:r>
                      <a:r>
                        <a:rPr lang="en-GB" baseline="0" dirty="0"/>
                        <a:t> Horizons</a:t>
                      </a:r>
                    </a:p>
                    <a:p>
                      <a:endParaRPr lang="en-GB" dirty="0"/>
                    </a:p>
                  </a:txBody>
                  <a:tcPr/>
                </a:tc>
                <a:tc>
                  <a:txBody>
                    <a:bodyPr/>
                    <a:lstStyle/>
                    <a:p>
                      <a:r>
                        <a:rPr lang="en-GB" dirty="0"/>
                        <a:t>Geography - Africa</a:t>
                      </a:r>
                    </a:p>
                  </a:txBody>
                  <a:tcPr/>
                </a:tc>
                <a:extLst>
                  <a:ext uri="{0D108BD9-81ED-4DB2-BD59-A6C34878D82A}">
                    <a16:rowId xmlns:a16="http://schemas.microsoft.com/office/drawing/2014/main" val="2490109657"/>
                  </a:ext>
                </a:extLst>
              </a:tr>
              <a:tr h="370840">
                <a:tc>
                  <a:txBody>
                    <a:bodyPr/>
                    <a:lstStyle/>
                    <a:p>
                      <a:r>
                        <a:rPr lang="en-GB" dirty="0"/>
                        <a:t>An Ancient Adventure</a:t>
                      </a:r>
                    </a:p>
                    <a:p>
                      <a:endParaRPr lang="en-GB" dirty="0"/>
                    </a:p>
                  </a:txBody>
                  <a:tcPr/>
                </a:tc>
                <a:tc>
                  <a:txBody>
                    <a:bodyPr/>
                    <a:lstStyle/>
                    <a:p>
                      <a:r>
                        <a:rPr lang="en-GB" dirty="0"/>
                        <a:t>History – Egyptians</a:t>
                      </a:r>
                    </a:p>
                  </a:txBody>
                  <a:tcPr/>
                </a:tc>
                <a:extLst>
                  <a:ext uri="{0D108BD9-81ED-4DB2-BD59-A6C34878D82A}">
                    <a16:rowId xmlns:a16="http://schemas.microsoft.com/office/drawing/2014/main" val="183842253"/>
                  </a:ext>
                </a:extLst>
              </a:tr>
              <a:tr h="370840">
                <a:tc>
                  <a:txBody>
                    <a:bodyPr/>
                    <a:lstStyle/>
                    <a:p>
                      <a:r>
                        <a:rPr lang="en-GB" dirty="0"/>
                        <a:t>Battle for the Kingdom</a:t>
                      </a:r>
                    </a:p>
                  </a:txBody>
                  <a:tcPr/>
                </a:tc>
                <a:tc>
                  <a:txBody>
                    <a:bodyPr/>
                    <a:lstStyle/>
                    <a:p>
                      <a:r>
                        <a:rPr lang="en-GB" dirty="0"/>
                        <a:t>History – Anglo-Saxons and Vikings</a:t>
                      </a:r>
                    </a:p>
                  </a:txBody>
                  <a:tcPr/>
                </a:tc>
                <a:extLst>
                  <a:ext uri="{0D108BD9-81ED-4DB2-BD59-A6C34878D82A}">
                    <a16:rowId xmlns:a16="http://schemas.microsoft.com/office/drawing/2014/main" val="4283973367"/>
                  </a:ext>
                </a:extLst>
              </a:tr>
              <a:tr h="370840">
                <a:tc>
                  <a:txBody>
                    <a:bodyPr/>
                    <a:lstStyle/>
                    <a:p>
                      <a:r>
                        <a:rPr lang="en-GB"/>
                        <a:t>Henry’s </a:t>
                      </a:r>
                      <a:r>
                        <a:rPr lang="en-GB" dirty="0"/>
                        <a:t>Jewel in the Crown</a:t>
                      </a:r>
                    </a:p>
                  </a:txBody>
                  <a:tcPr/>
                </a:tc>
                <a:tc>
                  <a:txBody>
                    <a:bodyPr/>
                    <a:lstStyle/>
                    <a:p>
                      <a:r>
                        <a:rPr lang="en-GB" dirty="0"/>
                        <a:t>History – The Tudors</a:t>
                      </a:r>
                    </a:p>
                  </a:txBody>
                  <a:tcPr/>
                </a:tc>
                <a:extLst>
                  <a:ext uri="{0D108BD9-81ED-4DB2-BD59-A6C34878D82A}">
                    <a16:rowId xmlns:a16="http://schemas.microsoft.com/office/drawing/2014/main" val="3426463638"/>
                  </a:ext>
                </a:extLst>
              </a:tr>
              <a:tr h="370840">
                <a:tc>
                  <a:txBody>
                    <a:bodyPr/>
                    <a:lstStyle/>
                    <a:p>
                      <a:r>
                        <a:rPr lang="en-GB" dirty="0"/>
                        <a:t>Eye Wonder</a:t>
                      </a:r>
                    </a:p>
                    <a:p>
                      <a:endParaRPr lang="en-GB" dirty="0"/>
                    </a:p>
                  </a:txBody>
                  <a:tcPr/>
                </a:tc>
                <a:tc>
                  <a:txBody>
                    <a:bodyPr/>
                    <a:lstStyle/>
                    <a:p>
                      <a:r>
                        <a:rPr lang="en-GB" dirty="0"/>
                        <a:t>Geography – My Dog Sighs</a:t>
                      </a:r>
                    </a:p>
                  </a:txBody>
                  <a:tcPr/>
                </a:tc>
                <a:extLst>
                  <a:ext uri="{0D108BD9-81ED-4DB2-BD59-A6C34878D82A}">
                    <a16:rowId xmlns:a16="http://schemas.microsoft.com/office/drawing/2014/main" val="1093125629"/>
                  </a:ext>
                </a:extLst>
              </a:tr>
            </a:tbl>
          </a:graphicData>
        </a:graphic>
      </p:graphicFrame>
    </p:spTree>
    <p:extLst>
      <p:ext uri="{BB962C8B-B14F-4D97-AF65-F5344CB8AC3E}">
        <p14:creationId xmlns:p14="http://schemas.microsoft.com/office/powerpoint/2010/main" val="33200394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Year 3 Subject Overviews</a:t>
            </a:r>
          </a:p>
        </p:txBody>
      </p:sp>
      <p:sp>
        <p:nvSpPr>
          <p:cNvPr id="5" name="Content Placeholder 4">
            <a:extLst>
              <a:ext uri="{FF2B5EF4-FFF2-40B4-BE49-F238E27FC236}">
                <a16:creationId xmlns:a16="http://schemas.microsoft.com/office/drawing/2014/main" id="{7C3355D2-7189-42EE-8E84-5F71114CC770}"/>
              </a:ext>
            </a:extLst>
          </p:cNvPr>
          <p:cNvSpPr>
            <a:spLocks noGrp="1"/>
          </p:cNvSpPr>
          <p:nvPr>
            <p:ph idx="1"/>
          </p:nvPr>
        </p:nvSpPr>
        <p:spPr/>
        <p:txBody>
          <a:bodyPr/>
          <a:lstStyle/>
          <a:p>
            <a:endParaRPr lang="en-GB" dirty="0"/>
          </a:p>
        </p:txBody>
      </p:sp>
      <p:pic>
        <p:nvPicPr>
          <p:cNvPr id="6" name="Picture 5">
            <a:extLst>
              <a:ext uri="{FF2B5EF4-FFF2-40B4-BE49-F238E27FC236}">
                <a16:creationId xmlns:a16="http://schemas.microsoft.com/office/drawing/2014/main" id="{17639F9D-FFB5-4F65-A994-7C1E05416C67}"/>
              </a:ext>
            </a:extLst>
          </p:cNvPr>
          <p:cNvPicPr>
            <a:picLocks noChangeAspect="1"/>
          </p:cNvPicPr>
          <p:nvPr/>
        </p:nvPicPr>
        <p:blipFill>
          <a:blip r:embed="rId2"/>
          <a:stretch>
            <a:fillRect/>
          </a:stretch>
        </p:blipFill>
        <p:spPr>
          <a:xfrm>
            <a:off x="3935507" y="1238793"/>
            <a:ext cx="7315200" cy="4220901"/>
          </a:xfrm>
          <a:prstGeom prst="rect">
            <a:avLst/>
          </a:prstGeom>
        </p:spPr>
      </p:pic>
    </p:spTree>
    <p:extLst>
      <p:ext uri="{BB962C8B-B14F-4D97-AF65-F5344CB8AC3E}">
        <p14:creationId xmlns:p14="http://schemas.microsoft.com/office/powerpoint/2010/main" val="37739156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Enrichment – trips, workshops and special days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519788118"/>
              </p:ext>
            </p:extLst>
          </p:nvPr>
        </p:nvGraphicFramePr>
        <p:xfrm>
          <a:off x="4361491" y="105373"/>
          <a:ext cx="6611309" cy="6614160"/>
        </p:xfrm>
        <a:graphic>
          <a:graphicData uri="http://schemas.openxmlformats.org/drawingml/2006/table">
            <a:tbl>
              <a:tblPr firstRow="1" bandRow="1">
                <a:tableStyleId>{5C22544A-7EE6-4342-B048-85BDC9FD1C3A}</a:tableStyleId>
              </a:tblPr>
              <a:tblGrid>
                <a:gridCol w="2098166">
                  <a:extLst>
                    <a:ext uri="{9D8B030D-6E8A-4147-A177-3AD203B41FA5}">
                      <a16:colId xmlns:a16="http://schemas.microsoft.com/office/drawing/2014/main" val="3382045787"/>
                    </a:ext>
                  </a:extLst>
                </a:gridCol>
                <a:gridCol w="4513143">
                  <a:extLst>
                    <a:ext uri="{9D8B030D-6E8A-4147-A177-3AD203B41FA5}">
                      <a16:colId xmlns:a16="http://schemas.microsoft.com/office/drawing/2014/main" val="1700859938"/>
                    </a:ext>
                  </a:extLst>
                </a:gridCol>
              </a:tblGrid>
              <a:tr h="321665">
                <a:tc>
                  <a:txBody>
                    <a:bodyPr/>
                    <a:lstStyle/>
                    <a:p>
                      <a:r>
                        <a:rPr lang="en-GB" sz="1600" dirty="0"/>
                        <a:t>Term</a:t>
                      </a:r>
                    </a:p>
                  </a:txBody>
                  <a:tcPr/>
                </a:tc>
                <a:tc>
                  <a:txBody>
                    <a:bodyPr/>
                    <a:lstStyle/>
                    <a:p>
                      <a:r>
                        <a:rPr lang="en-GB" sz="1600" dirty="0"/>
                        <a:t>Activity</a:t>
                      </a:r>
                    </a:p>
                  </a:txBody>
                  <a:tcPr/>
                </a:tc>
                <a:extLst>
                  <a:ext uri="{0D108BD9-81ED-4DB2-BD59-A6C34878D82A}">
                    <a16:rowId xmlns:a16="http://schemas.microsoft.com/office/drawing/2014/main" val="2694766791"/>
                  </a:ext>
                </a:extLst>
              </a:tr>
              <a:tr h="321665">
                <a:tc>
                  <a:txBody>
                    <a:bodyPr/>
                    <a:lstStyle/>
                    <a:p>
                      <a:r>
                        <a:rPr lang="en-GB" sz="1600" dirty="0">
                          <a:solidFill>
                            <a:schemeClr val="tx1"/>
                          </a:solidFill>
                        </a:rPr>
                        <a:t>Autumn</a:t>
                      </a:r>
                    </a:p>
                  </a:txBody>
                  <a:tcPr/>
                </a:tc>
                <a:tc>
                  <a:txBody>
                    <a:bodyPr/>
                    <a:lstStyle/>
                    <a:p>
                      <a:r>
                        <a:rPr lang="en-US" sz="1600" dirty="0">
                          <a:solidFill>
                            <a:schemeClr val="tx1"/>
                          </a:solidFill>
                        </a:rPr>
                        <a:t>Harvest Festival</a:t>
                      </a:r>
                    </a:p>
                  </a:txBody>
                  <a:tcPr/>
                </a:tc>
                <a:extLst>
                  <a:ext uri="{0D108BD9-81ED-4DB2-BD59-A6C34878D82A}">
                    <a16:rowId xmlns:a16="http://schemas.microsoft.com/office/drawing/2014/main" val="3356739594"/>
                  </a:ext>
                </a:extLst>
              </a:tr>
              <a:tr h="321665">
                <a:tc>
                  <a:txBody>
                    <a:bodyPr/>
                    <a:lstStyle/>
                    <a:p>
                      <a:r>
                        <a:rPr lang="en-US" sz="1600" dirty="0">
                          <a:solidFill>
                            <a:schemeClr val="tx1"/>
                          </a:solidFill>
                        </a:rPr>
                        <a:t>Autumn	</a:t>
                      </a:r>
                      <a:endParaRPr lang="en-GB" sz="1600" dirty="0">
                        <a:solidFill>
                          <a:schemeClr val="tx1"/>
                        </a:solidFill>
                      </a:endParaRPr>
                    </a:p>
                  </a:txBody>
                  <a:tcPr/>
                </a:tc>
                <a:tc>
                  <a:txBody>
                    <a:bodyPr/>
                    <a:lstStyle/>
                    <a:p>
                      <a:r>
                        <a:rPr lang="en-US" sz="1600" dirty="0">
                          <a:solidFill>
                            <a:schemeClr val="tx1"/>
                          </a:solidFill>
                        </a:rPr>
                        <a:t>Egyptian day (History – The Egyptians)</a:t>
                      </a:r>
                    </a:p>
                  </a:txBody>
                  <a:tcPr/>
                </a:tc>
                <a:extLst>
                  <a:ext uri="{0D108BD9-81ED-4DB2-BD59-A6C34878D82A}">
                    <a16:rowId xmlns:a16="http://schemas.microsoft.com/office/drawing/2014/main" val="672161018"/>
                  </a:ext>
                </a:extLst>
              </a:tr>
              <a:tr h="321665">
                <a:tc>
                  <a:txBody>
                    <a:bodyPr/>
                    <a:lstStyle/>
                    <a:p>
                      <a:r>
                        <a:rPr lang="en-GB" sz="1600" dirty="0">
                          <a:solidFill>
                            <a:schemeClr val="tx1"/>
                          </a:solidFill>
                        </a:rPr>
                        <a:t>Autumn</a:t>
                      </a:r>
                    </a:p>
                  </a:txBody>
                  <a:tcPr/>
                </a:tc>
                <a:tc>
                  <a:txBody>
                    <a:bodyPr/>
                    <a:lstStyle/>
                    <a:p>
                      <a:r>
                        <a:rPr lang="en-GB" sz="1600" dirty="0">
                          <a:solidFill>
                            <a:schemeClr val="tx1"/>
                          </a:solidFill>
                        </a:rPr>
                        <a:t>Show Racism the Red Card Day</a:t>
                      </a:r>
                    </a:p>
                  </a:txBody>
                  <a:tcPr/>
                </a:tc>
                <a:extLst>
                  <a:ext uri="{0D108BD9-81ED-4DB2-BD59-A6C34878D82A}">
                    <a16:rowId xmlns:a16="http://schemas.microsoft.com/office/drawing/2014/main" val="884141506"/>
                  </a:ext>
                </a:extLst>
              </a:tr>
              <a:tr h="321665">
                <a:tc>
                  <a:txBody>
                    <a:bodyPr/>
                    <a:lstStyle/>
                    <a:p>
                      <a:r>
                        <a:rPr lang="en-GB" sz="1600" dirty="0">
                          <a:solidFill>
                            <a:schemeClr val="tx1"/>
                          </a:solidFill>
                        </a:rPr>
                        <a:t>Autumn</a:t>
                      </a:r>
                    </a:p>
                  </a:txBody>
                  <a:tcPr/>
                </a:tc>
                <a:tc>
                  <a:txBody>
                    <a:bodyPr/>
                    <a:lstStyle/>
                    <a:p>
                      <a:r>
                        <a:rPr lang="en-GB" sz="1600" dirty="0">
                          <a:solidFill>
                            <a:schemeClr val="tx1"/>
                          </a:solidFill>
                        </a:rPr>
                        <a:t>Anti-bullying</a:t>
                      </a:r>
                      <a:r>
                        <a:rPr lang="en-GB" sz="1600" baseline="0" dirty="0">
                          <a:solidFill>
                            <a:schemeClr val="tx1"/>
                          </a:solidFill>
                        </a:rPr>
                        <a:t> week</a:t>
                      </a:r>
                      <a:endParaRPr lang="en-GB" sz="1600" dirty="0">
                        <a:solidFill>
                          <a:schemeClr val="tx1"/>
                        </a:solidFill>
                      </a:endParaRPr>
                    </a:p>
                  </a:txBody>
                  <a:tcPr/>
                </a:tc>
                <a:extLst>
                  <a:ext uri="{0D108BD9-81ED-4DB2-BD59-A6C34878D82A}">
                    <a16:rowId xmlns:a16="http://schemas.microsoft.com/office/drawing/2014/main" val="1886648633"/>
                  </a:ext>
                </a:extLst>
              </a:tr>
              <a:tr h="321665">
                <a:tc>
                  <a:txBody>
                    <a:bodyPr/>
                    <a:lstStyle/>
                    <a:p>
                      <a:r>
                        <a:rPr lang="en-US" sz="1600" dirty="0">
                          <a:solidFill>
                            <a:schemeClr val="tx1"/>
                          </a:solidFill>
                        </a:rPr>
                        <a:t>Spring	</a:t>
                      </a:r>
                      <a:endParaRPr lang="en-GB" sz="1600" dirty="0">
                        <a:solidFill>
                          <a:schemeClr val="tx1"/>
                        </a:solidFill>
                      </a:endParaRPr>
                    </a:p>
                  </a:txBody>
                  <a:tcPr/>
                </a:tc>
                <a:tc>
                  <a:txBody>
                    <a:bodyPr/>
                    <a:lstStyle/>
                    <a:p>
                      <a:r>
                        <a:rPr lang="en-US" sz="1600" dirty="0">
                          <a:solidFill>
                            <a:schemeClr val="tx1"/>
                          </a:solidFill>
                        </a:rPr>
                        <a:t>Pizza making session – Caterlink workshop</a:t>
                      </a:r>
                    </a:p>
                  </a:txBody>
                  <a:tcPr/>
                </a:tc>
                <a:extLst>
                  <a:ext uri="{0D108BD9-81ED-4DB2-BD59-A6C34878D82A}">
                    <a16:rowId xmlns:a16="http://schemas.microsoft.com/office/drawing/2014/main" val="1708994726"/>
                  </a:ext>
                </a:extLst>
              </a:tr>
              <a:tr h="321665">
                <a:tc>
                  <a:txBody>
                    <a:bodyPr/>
                    <a:lstStyle/>
                    <a:p>
                      <a:r>
                        <a:rPr lang="en-GB" sz="1600" dirty="0">
                          <a:solidFill>
                            <a:schemeClr val="tx1"/>
                          </a:solidFill>
                        </a:rPr>
                        <a:t>Spring</a:t>
                      </a:r>
                    </a:p>
                  </a:txBody>
                  <a:tcPr/>
                </a:tc>
                <a:tc>
                  <a:txBody>
                    <a:bodyPr/>
                    <a:lstStyle/>
                    <a:p>
                      <a:r>
                        <a:rPr lang="en-GB" sz="1600" dirty="0">
                          <a:solidFill>
                            <a:schemeClr val="tx1"/>
                          </a:solidFill>
                        </a:rPr>
                        <a:t>Safer Internet Day</a:t>
                      </a:r>
                    </a:p>
                  </a:txBody>
                  <a:tcPr/>
                </a:tc>
                <a:extLst>
                  <a:ext uri="{0D108BD9-81ED-4DB2-BD59-A6C34878D82A}">
                    <a16:rowId xmlns:a16="http://schemas.microsoft.com/office/drawing/2014/main" val="3372214976"/>
                  </a:ext>
                </a:extLst>
              </a:tr>
              <a:tr h="321665">
                <a:tc>
                  <a:txBody>
                    <a:bodyPr/>
                    <a:lstStyle/>
                    <a:p>
                      <a:r>
                        <a:rPr lang="en-GB" sz="1600" dirty="0">
                          <a:solidFill>
                            <a:schemeClr val="tx1"/>
                          </a:solidFill>
                        </a:rPr>
                        <a:t>Spring</a:t>
                      </a:r>
                    </a:p>
                  </a:txBody>
                  <a:tcPr/>
                </a:tc>
                <a:tc>
                  <a:txBody>
                    <a:bodyPr/>
                    <a:lstStyle/>
                    <a:p>
                      <a:r>
                        <a:rPr lang="en-GB" sz="1600" dirty="0">
                          <a:solidFill>
                            <a:schemeClr val="tx1"/>
                          </a:solidFill>
                        </a:rPr>
                        <a:t>Children Mental Wellbeing Week</a:t>
                      </a:r>
                    </a:p>
                  </a:txBody>
                  <a:tcPr/>
                </a:tc>
                <a:extLst>
                  <a:ext uri="{0D108BD9-81ED-4DB2-BD59-A6C34878D82A}">
                    <a16:rowId xmlns:a16="http://schemas.microsoft.com/office/drawing/2014/main" val="19301773"/>
                  </a:ext>
                </a:extLst>
              </a:tr>
              <a:tr h="321665">
                <a:tc>
                  <a:txBody>
                    <a:bodyPr/>
                    <a:lstStyle/>
                    <a:p>
                      <a:r>
                        <a:rPr lang="en-GB" sz="1600" dirty="0">
                          <a:solidFill>
                            <a:schemeClr val="tx1"/>
                          </a:solidFill>
                        </a:rPr>
                        <a:t>Spring</a:t>
                      </a:r>
                      <a:r>
                        <a:rPr lang="en-GB" sz="1600" baseline="0" dirty="0">
                          <a:solidFill>
                            <a:schemeClr val="tx1"/>
                          </a:solidFill>
                        </a:rPr>
                        <a:t> </a:t>
                      </a:r>
                      <a:endParaRPr lang="en-GB" sz="1600" dirty="0">
                        <a:solidFill>
                          <a:schemeClr val="tx1"/>
                        </a:solidFill>
                      </a:endParaRPr>
                    </a:p>
                  </a:txBody>
                  <a:tcPr/>
                </a:tc>
                <a:tc>
                  <a:txBody>
                    <a:bodyPr/>
                    <a:lstStyle/>
                    <a:p>
                      <a:r>
                        <a:rPr lang="en-GB" sz="1600" dirty="0">
                          <a:solidFill>
                            <a:schemeClr val="tx1"/>
                          </a:solidFill>
                        </a:rPr>
                        <a:t>World</a:t>
                      </a:r>
                      <a:r>
                        <a:rPr lang="en-GB" sz="1600" baseline="0" dirty="0">
                          <a:solidFill>
                            <a:schemeClr val="tx1"/>
                          </a:solidFill>
                        </a:rPr>
                        <a:t> Book Day</a:t>
                      </a:r>
                      <a:endParaRPr lang="en-GB" sz="1600" dirty="0">
                        <a:solidFill>
                          <a:schemeClr val="tx1"/>
                        </a:solidFill>
                      </a:endParaRPr>
                    </a:p>
                  </a:txBody>
                  <a:tcPr/>
                </a:tc>
                <a:extLst>
                  <a:ext uri="{0D108BD9-81ED-4DB2-BD59-A6C34878D82A}">
                    <a16:rowId xmlns:a16="http://schemas.microsoft.com/office/drawing/2014/main" val="415785435"/>
                  </a:ext>
                </a:extLst>
              </a:tr>
              <a:tr h="321665">
                <a:tc>
                  <a:txBody>
                    <a:bodyPr/>
                    <a:lstStyle/>
                    <a:p>
                      <a:r>
                        <a:rPr lang="en-US" sz="1600" dirty="0">
                          <a:solidFill>
                            <a:schemeClr val="tx1"/>
                          </a:solidFill>
                        </a:rPr>
                        <a:t>Spring	</a:t>
                      </a:r>
                    </a:p>
                  </a:txBody>
                  <a:tcPr/>
                </a:tc>
                <a:tc>
                  <a:txBody>
                    <a:bodyPr/>
                    <a:lstStyle/>
                    <a:p>
                      <a:r>
                        <a:rPr lang="en-US" sz="1600" dirty="0" err="1">
                          <a:solidFill>
                            <a:schemeClr val="tx1"/>
                          </a:solidFill>
                        </a:rPr>
                        <a:t>Stubbington</a:t>
                      </a:r>
                      <a:r>
                        <a:rPr lang="en-US" sz="1600" dirty="0">
                          <a:solidFill>
                            <a:schemeClr val="tx1"/>
                          </a:solidFill>
                        </a:rPr>
                        <a:t> Study Centre Visit (History</a:t>
                      </a:r>
                      <a:r>
                        <a:rPr lang="en-US" sz="1600" baseline="0" dirty="0">
                          <a:solidFill>
                            <a:schemeClr val="tx1"/>
                          </a:solidFill>
                        </a:rPr>
                        <a:t> - </a:t>
                      </a:r>
                      <a:r>
                        <a:rPr lang="en-US" sz="1600" dirty="0">
                          <a:solidFill>
                            <a:schemeClr val="tx1"/>
                          </a:solidFill>
                        </a:rPr>
                        <a:t>Anglo-Saxons)</a:t>
                      </a:r>
                    </a:p>
                  </a:txBody>
                  <a:tcPr/>
                </a:tc>
                <a:extLst>
                  <a:ext uri="{0D108BD9-81ED-4DB2-BD59-A6C34878D82A}">
                    <a16:rowId xmlns:a16="http://schemas.microsoft.com/office/drawing/2014/main" val="1911341363"/>
                  </a:ext>
                </a:extLst>
              </a:tr>
              <a:tr h="321665">
                <a:tc>
                  <a:txBody>
                    <a:bodyPr/>
                    <a:lstStyle/>
                    <a:p>
                      <a:r>
                        <a:rPr lang="en-US" sz="1600" dirty="0">
                          <a:solidFill>
                            <a:schemeClr val="tx1"/>
                          </a:solidFill>
                        </a:rPr>
                        <a:t>Spring	</a:t>
                      </a:r>
                      <a:endParaRPr lang="en-GB" sz="1600" dirty="0">
                        <a:solidFill>
                          <a:schemeClr val="tx1"/>
                        </a:solidFill>
                      </a:endParaRPr>
                    </a:p>
                  </a:txBody>
                  <a:tcPr/>
                </a:tc>
                <a:tc>
                  <a:txBody>
                    <a:bodyPr/>
                    <a:lstStyle/>
                    <a:p>
                      <a:r>
                        <a:rPr lang="en-US" sz="1600" dirty="0">
                          <a:solidFill>
                            <a:schemeClr val="tx1"/>
                          </a:solidFill>
                        </a:rPr>
                        <a:t>Mary Rose Visit (History—Henry VIII and Tudors)</a:t>
                      </a:r>
                    </a:p>
                  </a:txBody>
                  <a:tcPr/>
                </a:tc>
                <a:extLst>
                  <a:ext uri="{0D108BD9-81ED-4DB2-BD59-A6C34878D82A}">
                    <a16:rowId xmlns:a16="http://schemas.microsoft.com/office/drawing/2014/main" val="1414555433"/>
                  </a:ext>
                </a:extLst>
              </a:tr>
              <a:tr h="321665">
                <a:tc>
                  <a:txBody>
                    <a:bodyPr/>
                    <a:lstStyle/>
                    <a:p>
                      <a:r>
                        <a:rPr lang="en-GB" sz="1600" dirty="0">
                          <a:solidFill>
                            <a:schemeClr val="tx1"/>
                          </a:solidFill>
                        </a:rPr>
                        <a:t>Spring</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solidFill>
                            <a:schemeClr val="tx1"/>
                          </a:solidFill>
                        </a:rPr>
                        <a:t>STEM week</a:t>
                      </a:r>
                    </a:p>
                  </a:txBody>
                  <a:tcPr/>
                </a:tc>
                <a:extLst>
                  <a:ext uri="{0D108BD9-81ED-4DB2-BD59-A6C34878D82A}">
                    <a16:rowId xmlns:a16="http://schemas.microsoft.com/office/drawing/2014/main" val="1476232796"/>
                  </a:ext>
                </a:extLst>
              </a:tr>
              <a:tr h="321665">
                <a:tc>
                  <a:txBody>
                    <a:bodyPr/>
                    <a:lstStyle/>
                    <a:p>
                      <a:r>
                        <a:rPr lang="en-GB" sz="1600" dirty="0">
                          <a:solidFill>
                            <a:schemeClr val="tx1"/>
                          </a:solidFill>
                        </a:rPr>
                        <a:t>Summer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solidFill>
                            <a:schemeClr val="tx1"/>
                          </a:solidFill>
                        </a:rPr>
                        <a:t>Author Visit</a:t>
                      </a:r>
                    </a:p>
                  </a:txBody>
                  <a:tcPr/>
                </a:tc>
                <a:extLst>
                  <a:ext uri="{0D108BD9-81ED-4DB2-BD59-A6C34878D82A}">
                    <a16:rowId xmlns:a16="http://schemas.microsoft.com/office/drawing/2014/main" val="3164171319"/>
                  </a:ext>
                </a:extLst>
              </a:tr>
              <a:tr h="321665">
                <a:tc>
                  <a:txBody>
                    <a:bodyPr/>
                    <a:lstStyle/>
                    <a:p>
                      <a:r>
                        <a:rPr lang="en-GB" sz="1600" dirty="0">
                          <a:solidFill>
                            <a:schemeClr val="tx1"/>
                          </a:solidFill>
                        </a:rPr>
                        <a:t>Summer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solidFill>
                            <a:schemeClr val="tx1"/>
                          </a:solidFill>
                        </a:rPr>
                        <a:t>Tudor Banquet day (History – The Tudors)</a:t>
                      </a:r>
                    </a:p>
                  </a:txBody>
                  <a:tcPr/>
                </a:tc>
                <a:extLst>
                  <a:ext uri="{0D108BD9-81ED-4DB2-BD59-A6C34878D82A}">
                    <a16:rowId xmlns:a16="http://schemas.microsoft.com/office/drawing/2014/main" val="445321086"/>
                  </a:ext>
                </a:extLst>
              </a:tr>
              <a:tr h="32166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rPr>
                        <a:t>Summer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rPr>
                        <a:t>Times Table Rock Star Day</a:t>
                      </a:r>
                    </a:p>
                  </a:txBody>
                  <a:tcPr/>
                </a:tc>
                <a:extLst>
                  <a:ext uri="{0D108BD9-81ED-4DB2-BD59-A6C34878D82A}">
                    <a16:rowId xmlns:a16="http://schemas.microsoft.com/office/drawing/2014/main" val="198389942"/>
                  </a:ext>
                </a:extLst>
              </a:tr>
              <a:tr h="32166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rPr>
                        <a:t>Summer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rPr>
                        <a:t>Mental Health Week</a:t>
                      </a:r>
                    </a:p>
                  </a:txBody>
                  <a:tcPr/>
                </a:tc>
                <a:extLst>
                  <a:ext uri="{0D108BD9-81ED-4DB2-BD59-A6C34878D82A}">
                    <a16:rowId xmlns:a16="http://schemas.microsoft.com/office/drawing/2014/main" val="1872254720"/>
                  </a:ext>
                </a:extLst>
              </a:tr>
              <a:tr h="32166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a:solidFill>
                            <a:schemeClr val="tx1"/>
                          </a:solidFill>
                        </a:rPr>
                        <a:t>Summer	</a:t>
                      </a:r>
                      <a:endParaRPr lang="en-GB" sz="160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rPr>
                        <a:t>Arts Week</a:t>
                      </a:r>
                    </a:p>
                  </a:txBody>
                  <a:tcPr/>
                </a:tc>
                <a:extLst>
                  <a:ext uri="{0D108BD9-81ED-4DB2-BD59-A6C34878D82A}">
                    <a16:rowId xmlns:a16="http://schemas.microsoft.com/office/drawing/2014/main" val="206343900"/>
                  </a:ext>
                </a:extLst>
              </a:tr>
              <a:tr h="32166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solidFill>
                            <a:schemeClr val="tx1"/>
                          </a:solidFill>
                        </a:rPr>
                        <a:t>Summer	</a:t>
                      </a:r>
                      <a:endParaRPr lang="en-GB" sz="160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solidFill>
                            <a:schemeClr val="tx1"/>
                          </a:solidFill>
                        </a:rPr>
                        <a:t>‘Eye Wonder’ Local Visit (My Dog Sighs)</a:t>
                      </a:r>
                    </a:p>
                  </a:txBody>
                  <a:tcPr/>
                </a:tc>
                <a:extLst>
                  <a:ext uri="{0D108BD9-81ED-4DB2-BD59-A6C34878D82A}">
                    <a16:rowId xmlns:a16="http://schemas.microsoft.com/office/drawing/2014/main" val="1034015693"/>
                  </a:ext>
                </a:extLst>
              </a:tr>
              <a:tr h="32166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rPr>
                        <a:t>Summer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solidFill>
                            <a:schemeClr val="tx1"/>
                          </a:solidFill>
                        </a:rPr>
                        <a:t>School’s Diversity Day</a:t>
                      </a:r>
                    </a:p>
                  </a:txBody>
                  <a:tcPr/>
                </a:tc>
                <a:extLst>
                  <a:ext uri="{0D108BD9-81ED-4DB2-BD59-A6C34878D82A}">
                    <a16:rowId xmlns:a16="http://schemas.microsoft.com/office/drawing/2014/main" val="2283032745"/>
                  </a:ext>
                </a:extLst>
              </a:tr>
            </a:tbl>
          </a:graphicData>
        </a:graphic>
      </p:graphicFrame>
    </p:spTree>
    <p:extLst>
      <p:ext uri="{BB962C8B-B14F-4D97-AF65-F5344CB8AC3E}">
        <p14:creationId xmlns:p14="http://schemas.microsoft.com/office/powerpoint/2010/main" val="29302177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rotWithShape="1">
          <a:blip r:embed="rId2"/>
          <a:srcRect l="11288" t="6260" r="6714" b="7152"/>
          <a:stretch/>
        </p:blipFill>
        <p:spPr>
          <a:xfrm>
            <a:off x="3665818" y="500200"/>
            <a:ext cx="2618211" cy="1953790"/>
          </a:xfrm>
          <a:prstGeom prst="rect">
            <a:avLst/>
          </a:prstGeom>
        </p:spPr>
      </p:pic>
      <p:sp>
        <p:nvSpPr>
          <p:cNvPr id="2" name="Title 1"/>
          <p:cNvSpPr>
            <a:spLocks noGrp="1"/>
          </p:cNvSpPr>
          <p:nvPr>
            <p:ph type="title"/>
          </p:nvPr>
        </p:nvSpPr>
        <p:spPr/>
        <p:txBody>
          <a:bodyPr/>
          <a:lstStyle/>
          <a:p>
            <a:r>
              <a:rPr lang="en-GB" dirty="0"/>
              <a:t>PE</a:t>
            </a:r>
          </a:p>
        </p:txBody>
      </p:sp>
      <p:pic>
        <p:nvPicPr>
          <p:cNvPr id="8" name="Content Placeholder 7"/>
          <p:cNvPicPr>
            <a:picLocks noGrp="1" noChangeAspect="1"/>
          </p:cNvPicPr>
          <p:nvPr>
            <p:ph idx="1"/>
          </p:nvPr>
        </p:nvPicPr>
        <p:blipFill>
          <a:blip r:embed="rId3"/>
          <a:stretch>
            <a:fillRect/>
          </a:stretch>
        </p:blipFill>
        <p:spPr>
          <a:xfrm>
            <a:off x="9980421" y="668585"/>
            <a:ext cx="1770522" cy="1345597"/>
          </a:xfrm>
          <a:prstGeom prst="rect">
            <a:avLst/>
          </a:prstGeom>
        </p:spPr>
      </p:pic>
      <p:sp>
        <p:nvSpPr>
          <p:cNvPr id="4" name="Rounded Rectangle 3"/>
          <p:cNvSpPr/>
          <p:nvPr/>
        </p:nvSpPr>
        <p:spPr>
          <a:xfrm>
            <a:off x="6284029" y="500200"/>
            <a:ext cx="3696392" cy="14141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chemeClr val="bg1"/>
                </a:solidFill>
              </a:rPr>
              <a:t>PE is on </a:t>
            </a:r>
            <a:r>
              <a:rPr lang="en-US" b="1" dirty="0">
                <a:solidFill>
                  <a:schemeClr val="bg1"/>
                </a:solidFill>
              </a:rPr>
              <a:t>Wednesday and Friday</a:t>
            </a:r>
            <a:endParaRPr lang="en-US" dirty="0">
              <a:solidFill>
                <a:schemeClr val="bg1"/>
              </a:solidFill>
            </a:endParaRPr>
          </a:p>
          <a:p>
            <a:r>
              <a:rPr lang="en-US" dirty="0">
                <a:solidFill>
                  <a:schemeClr val="bg1"/>
                </a:solidFill>
              </a:rPr>
              <a:t>Please arrive at school in your PE kit and remain in this for the day.</a:t>
            </a:r>
          </a:p>
          <a:p>
            <a:r>
              <a:rPr lang="en-US" b="1" dirty="0">
                <a:solidFill>
                  <a:schemeClr val="bg1"/>
                </a:solidFill>
              </a:rPr>
              <a:t>Wednesday is Outdoor PE.  </a:t>
            </a:r>
          </a:p>
          <a:p>
            <a:r>
              <a:rPr lang="en-US" b="1" dirty="0">
                <a:solidFill>
                  <a:schemeClr val="bg1"/>
                </a:solidFill>
              </a:rPr>
              <a:t>Friday is Indoor PE. </a:t>
            </a:r>
          </a:p>
        </p:txBody>
      </p:sp>
      <p:sp>
        <p:nvSpPr>
          <p:cNvPr id="5" name="Rounded Rectangle 4"/>
          <p:cNvSpPr/>
          <p:nvPr/>
        </p:nvSpPr>
        <p:spPr>
          <a:xfrm>
            <a:off x="3801371" y="4994437"/>
            <a:ext cx="7888477" cy="1461166"/>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br>
              <a:rPr lang="en-US" sz="1500" dirty="0"/>
            </a:br>
            <a:r>
              <a:rPr lang="en-US" sz="1500" dirty="0">
                <a:solidFill>
                  <a:schemeClr val="tx1"/>
                </a:solidFill>
              </a:rPr>
              <a:t>Please remember:</a:t>
            </a:r>
          </a:p>
          <a:p>
            <a:r>
              <a:rPr lang="en-US" sz="1500" dirty="0">
                <a:solidFill>
                  <a:schemeClr val="tx1"/>
                </a:solidFill>
              </a:rPr>
              <a:t>- No jewellery can be worn during PE sessions, this includes any earrings, even studs. If your child cannot remove their own stud earrings for these sessions, please do not send them into school wearing them on their Real Gym days.</a:t>
            </a:r>
            <a:br>
              <a:rPr lang="en-US" sz="1500" dirty="0">
                <a:solidFill>
                  <a:schemeClr val="tx1"/>
                </a:solidFill>
              </a:rPr>
            </a:br>
            <a:r>
              <a:rPr lang="en-US" sz="1500">
                <a:solidFill>
                  <a:schemeClr val="tx1"/>
                </a:solidFill>
              </a:rPr>
              <a:t>-Watches </a:t>
            </a:r>
            <a:r>
              <a:rPr lang="en-US" sz="1500" dirty="0">
                <a:solidFill>
                  <a:schemeClr val="tx1"/>
                </a:solidFill>
              </a:rPr>
              <a:t>must not be worn so we ask you not to send your child in with a watch on their PE days.</a:t>
            </a:r>
            <a:br>
              <a:rPr lang="en-US" sz="1500" dirty="0"/>
            </a:br>
            <a:endParaRPr lang="en-GB" sz="1500" dirty="0"/>
          </a:p>
        </p:txBody>
      </p:sp>
      <p:sp>
        <p:nvSpPr>
          <p:cNvPr id="7" name="Rounded Rectangle 6"/>
          <p:cNvSpPr/>
          <p:nvPr/>
        </p:nvSpPr>
        <p:spPr>
          <a:xfrm>
            <a:off x="7657279" y="2475123"/>
            <a:ext cx="3988534" cy="225475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t>PE uniform for </a:t>
            </a:r>
            <a:r>
              <a:rPr lang="en-US" b="1" dirty="0"/>
              <a:t>Real </a:t>
            </a:r>
            <a:r>
              <a:rPr lang="en-US" b="1" dirty="0">
                <a:solidFill>
                  <a:schemeClr val="bg1"/>
                </a:solidFill>
              </a:rPr>
              <a:t>Gym (Friday)</a:t>
            </a:r>
            <a:r>
              <a:rPr lang="en-US" dirty="0">
                <a:solidFill>
                  <a:schemeClr val="bg1"/>
                </a:solidFill>
              </a:rPr>
              <a:t>:</a:t>
            </a:r>
          </a:p>
          <a:p>
            <a:pPr marL="285750" indent="-285750">
              <a:buFontTx/>
              <a:buChar char="-"/>
            </a:pPr>
            <a:r>
              <a:rPr lang="en-US" dirty="0"/>
              <a:t>Black shorts, leggings or ‘skins’</a:t>
            </a:r>
          </a:p>
          <a:p>
            <a:pPr marL="285750" indent="-285750">
              <a:buFontTx/>
              <a:buChar char="-"/>
            </a:pPr>
            <a:r>
              <a:rPr lang="en-US" dirty="0"/>
              <a:t>White t-shirt</a:t>
            </a:r>
          </a:p>
          <a:p>
            <a:pPr marL="285750" indent="-285750">
              <a:buFontTx/>
              <a:buChar char="-"/>
            </a:pPr>
            <a:r>
              <a:rPr lang="en-US" dirty="0"/>
              <a:t>No shoes or socks</a:t>
            </a:r>
          </a:p>
          <a:p>
            <a:r>
              <a:rPr lang="en-US" dirty="0"/>
              <a:t>NO tracksuit bottoms or sweatshirt to be worn </a:t>
            </a:r>
            <a:r>
              <a:rPr lang="en-US" u="sng" dirty="0"/>
              <a:t>during</a:t>
            </a:r>
            <a:r>
              <a:rPr lang="en-US" dirty="0"/>
              <a:t> the lesson although they can be worn to school.</a:t>
            </a:r>
          </a:p>
        </p:txBody>
      </p:sp>
      <p:sp>
        <p:nvSpPr>
          <p:cNvPr id="10" name="Rounded Rectangle 9"/>
          <p:cNvSpPr/>
          <p:nvPr/>
        </p:nvSpPr>
        <p:spPr>
          <a:xfrm>
            <a:off x="3665818" y="2791105"/>
            <a:ext cx="3690491" cy="18335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t>PE uniform for </a:t>
            </a:r>
            <a:r>
              <a:rPr lang="en-US" b="1" dirty="0"/>
              <a:t>outdoor PE </a:t>
            </a:r>
            <a:r>
              <a:rPr lang="en-US" b="1" dirty="0">
                <a:solidFill>
                  <a:schemeClr val="bg1"/>
                </a:solidFill>
              </a:rPr>
              <a:t>(Wednesday)</a:t>
            </a:r>
            <a:r>
              <a:rPr lang="en-US" dirty="0">
                <a:solidFill>
                  <a:schemeClr val="bg1"/>
                </a:solidFill>
              </a:rPr>
              <a:t>:</a:t>
            </a:r>
          </a:p>
          <a:p>
            <a:pPr marL="285750" indent="-285750">
              <a:buFontTx/>
              <a:buChar char="-"/>
            </a:pPr>
            <a:r>
              <a:rPr lang="en-US" dirty="0">
                <a:solidFill>
                  <a:schemeClr val="bg1"/>
                </a:solidFill>
              </a:rPr>
              <a:t>Black shorts</a:t>
            </a:r>
            <a:r>
              <a:rPr lang="en-US" dirty="0"/>
              <a:t>, leggings or ‘skins’</a:t>
            </a:r>
          </a:p>
          <a:p>
            <a:pPr marL="285750" indent="-285750">
              <a:buFontTx/>
              <a:buChar char="-"/>
            </a:pPr>
            <a:r>
              <a:rPr lang="en-US" dirty="0"/>
              <a:t>White t-shirt</a:t>
            </a:r>
          </a:p>
          <a:p>
            <a:pPr marL="285750" indent="-285750">
              <a:buFontTx/>
              <a:buChar char="-"/>
            </a:pPr>
            <a:r>
              <a:rPr lang="en-US" dirty="0"/>
              <a:t>Black tracksuit bottoms</a:t>
            </a:r>
          </a:p>
          <a:p>
            <a:pPr marL="285750" indent="-285750">
              <a:buFontTx/>
              <a:buChar char="-"/>
            </a:pPr>
            <a:r>
              <a:rPr lang="en-US" dirty="0"/>
              <a:t>Black jumper</a:t>
            </a:r>
          </a:p>
        </p:txBody>
      </p:sp>
    </p:spTree>
    <p:extLst>
      <p:ext uri="{BB962C8B-B14F-4D97-AF65-F5344CB8AC3E}">
        <p14:creationId xmlns:p14="http://schemas.microsoft.com/office/powerpoint/2010/main" val="7356854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Home learning</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441995385"/>
              </p:ext>
            </p:extLst>
          </p:nvPr>
        </p:nvGraphicFramePr>
        <p:xfrm>
          <a:off x="3657600" y="436003"/>
          <a:ext cx="7802003" cy="5659120"/>
        </p:xfrm>
        <a:graphic>
          <a:graphicData uri="http://schemas.openxmlformats.org/drawingml/2006/table">
            <a:tbl>
              <a:tblPr firstRow="1" bandRow="1">
                <a:tableStyleId>{5C22544A-7EE6-4342-B048-85BDC9FD1C3A}</a:tableStyleId>
              </a:tblPr>
              <a:tblGrid>
                <a:gridCol w="2164299">
                  <a:extLst>
                    <a:ext uri="{9D8B030D-6E8A-4147-A177-3AD203B41FA5}">
                      <a16:colId xmlns:a16="http://schemas.microsoft.com/office/drawing/2014/main" val="2192036839"/>
                    </a:ext>
                  </a:extLst>
                </a:gridCol>
                <a:gridCol w="5637704">
                  <a:extLst>
                    <a:ext uri="{9D8B030D-6E8A-4147-A177-3AD203B41FA5}">
                      <a16:colId xmlns:a16="http://schemas.microsoft.com/office/drawing/2014/main" val="2973567434"/>
                    </a:ext>
                  </a:extLst>
                </a:gridCol>
              </a:tblGrid>
              <a:tr h="370840">
                <a:tc>
                  <a:txBody>
                    <a:bodyPr/>
                    <a:lstStyle/>
                    <a:p>
                      <a:r>
                        <a:rPr lang="en-GB" dirty="0"/>
                        <a:t>Activity</a:t>
                      </a:r>
                    </a:p>
                  </a:txBody>
                  <a:tcPr/>
                </a:tc>
                <a:tc>
                  <a:txBody>
                    <a:bodyPr/>
                    <a:lstStyle/>
                    <a:p>
                      <a:endParaRPr lang="en-GB" dirty="0"/>
                    </a:p>
                  </a:txBody>
                  <a:tcPr/>
                </a:tc>
                <a:extLst>
                  <a:ext uri="{0D108BD9-81ED-4DB2-BD59-A6C34878D82A}">
                    <a16:rowId xmlns:a16="http://schemas.microsoft.com/office/drawing/2014/main" val="2010137103"/>
                  </a:ext>
                </a:extLst>
              </a:tr>
              <a:tr h="370840">
                <a:tc>
                  <a:txBody>
                    <a:bodyPr/>
                    <a:lstStyle/>
                    <a:p>
                      <a:r>
                        <a:rPr lang="en-US" sz="1400" b="0" dirty="0"/>
                        <a:t>Daily reading</a:t>
                      </a:r>
                    </a:p>
                    <a:p>
                      <a:endParaRPr lang="en-GB" sz="1400" b="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dirty="0">
                          <a:solidFill>
                            <a:schemeClr val="tx1"/>
                          </a:solidFill>
                          <a:latin typeface="+mn-lt"/>
                        </a:rPr>
                        <a:t>Regular reading of a variety of genres is an integral part of the curriculum and develops a range of skills that children can utilise on a daily basis. We expect children to read regularly and aim for </a:t>
                      </a:r>
                      <a:r>
                        <a:rPr lang="en-US" sz="1400" b="1" dirty="0">
                          <a:solidFill>
                            <a:schemeClr val="tx1"/>
                          </a:solidFill>
                          <a:latin typeface="+mn-lt"/>
                        </a:rPr>
                        <a:t>at least 5 times a week</a:t>
                      </a:r>
                      <a:r>
                        <a:rPr lang="en-US" sz="1400" b="0" dirty="0">
                          <a:solidFill>
                            <a:schemeClr val="tx1"/>
                          </a:solidFill>
                          <a:latin typeface="+mn-lt"/>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700" b="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dirty="0">
                          <a:solidFill>
                            <a:schemeClr val="tx1"/>
                          </a:solidFill>
                          <a:latin typeface="+mn-lt"/>
                        </a:rPr>
                        <a:t>When your child finished a book, they can complete a quiz using Accelerated Reader</a:t>
                      </a:r>
                      <a:r>
                        <a:rPr lang="en-US" sz="1400" b="0" baseline="0" dirty="0">
                          <a:solidFill>
                            <a:schemeClr val="tx1"/>
                          </a:solidFill>
                          <a:latin typeface="+mn-lt"/>
                        </a:rPr>
                        <a:t> (</a:t>
                      </a:r>
                      <a:r>
                        <a:rPr lang="en-US" sz="1400" b="0" i="0" u="none" strike="noStrike" dirty="0">
                          <a:solidFill>
                            <a:schemeClr val="tx1"/>
                          </a:solidFill>
                          <a:effectLst/>
                          <a:latin typeface="+mn-lt"/>
                          <a:hlinkClick r:id="rId2"/>
                        </a:rPr>
                        <a:t>https://ukhosted105.renlearn.co.uk/6708094/</a:t>
                      </a:r>
                      <a:r>
                        <a:rPr lang="en-US" sz="1400" b="0" i="0" u="none" strike="noStrike" dirty="0">
                          <a:solidFill>
                            <a:schemeClr val="tx1"/>
                          </a:solidFill>
                          <a:effectLst/>
                          <a:latin typeface="+mn-lt"/>
                        </a:rPr>
                        <a:t>).  The quiz number can be found inside the front</a:t>
                      </a:r>
                      <a:r>
                        <a:rPr lang="en-US" sz="1400" b="0" i="0" u="none" strike="noStrike" baseline="0" dirty="0">
                          <a:solidFill>
                            <a:schemeClr val="tx1"/>
                          </a:solidFill>
                          <a:effectLst/>
                          <a:latin typeface="+mn-lt"/>
                        </a:rPr>
                        <a:t> cover of the book and may look like this: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400" b="0" i="0" dirty="0">
                        <a:solidFill>
                          <a:schemeClr val="tx1"/>
                        </a:solidFill>
                        <a:effectLst/>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400" b="0" i="0" dirty="0">
                        <a:solidFill>
                          <a:schemeClr val="tx1"/>
                        </a:solidFill>
                        <a:effectLst/>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400" b="0" i="0" dirty="0">
                        <a:solidFill>
                          <a:schemeClr val="tx1"/>
                        </a:solidFill>
                        <a:effectLst/>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400" b="0" i="0" dirty="0">
                        <a:solidFill>
                          <a:schemeClr val="tx1"/>
                        </a:solidFill>
                        <a:effectLst/>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solidFill>
                          <a:effectLst/>
                          <a:latin typeface="+mn-lt"/>
                        </a:rPr>
                        <a:t>Your child can also access a variety of eBooks which they can read independently or be read to them at: </a:t>
                      </a:r>
                      <a:r>
                        <a:rPr lang="en-US" sz="1400" b="0" i="0" dirty="0">
                          <a:solidFill>
                            <a:schemeClr val="tx1"/>
                          </a:solidFill>
                          <a:effectLst/>
                          <a:latin typeface="+mn-lt"/>
                          <a:hlinkClick r:id="rId3"/>
                        </a:rPr>
                        <a:t>https://www.myon.co.uk/login/</a:t>
                      </a:r>
                      <a:r>
                        <a:rPr lang="en-US" sz="1400" b="0" i="0" dirty="0">
                          <a:solidFill>
                            <a:schemeClr val="tx1"/>
                          </a:solidFill>
                          <a:effectLst/>
                          <a:latin typeface="+mn-lt"/>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solidFill>
                          <a:effectLst/>
                          <a:latin typeface="+mn-lt"/>
                        </a:rPr>
                        <a:t>Myon uses the same username and password as Accelerated Reader.</a:t>
                      </a:r>
                    </a:p>
                  </a:txBody>
                  <a:tcPr/>
                </a:tc>
                <a:extLst>
                  <a:ext uri="{0D108BD9-81ED-4DB2-BD59-A6C34878D82A}">
                    <a16:rowId xmlns:a16="http://schemas.microsoft.com/office/drawing/2014/main" val="1366189945"/>
                  </a:ext>
                </a:extLst>
              </a:tr>
              <a:tr h="370840">
                <a:tc>
                  <a:txBody>
                    <a:bodyPr/>
                    <a:lstStyle/>
                    <a:p>
                      <a:r>
                        <a:rPr lang="en-US" sz="1400" b="0" i="0" kern="1200" dirty="0">
                          <a:solidFill>
                            <a:schemeClr val="dk1"/>
                          </a:solidFill>
                          <a:effectLst/>
                          <a:latin typeface="+mn-lt"/>
                          <a:ea typeface="+mn-ea"/>
                          <a:cs typeface="+mn-cs"/>
                        </a:rPr>
                        <a:t>Daily times tables practice </a:t>
                      </a:r>
                    </a:p>
                    <a:p>
                      <a:endParaRPr lang="en-GB" sz="1400" b="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kern="1200" dirty="0">
                          <a:solidFill>
                            <a:schemeClr val="dk1"/>
                          </a:solidFill>
                          <a:effectLst/>
                          <a:latin typeface="+mn-lt"/>
                          <a:ea typeface="+mn-ea"/>
                          <a:cs typeface="+mn-cs"/>
                        </a:rPr>
                        <a:t>This could be chanting, rapid recall or quick fire questions with a family member, use of Times Tables Rockstar (</a:t>
                      </a:r>
                      <a:r>
                        <a:rPr lang="en-US" sz="1400" b="0" i="0" u="none" strike="noStrike" dirty="0">
                          <a:solidFill>
                            <a:srgbClr val="40B356"/>
                          </a:solidFill>
                          <a:effectLst/>
                          <a:latin typeface="Raleway"/>
                          <a:hlinkClick r:id="rId4"/>
                        </a:rPr>
                        <a:t>https://ttrockstars.com/</a:t>
                      </a:r>
                      <a:r>
                        <a:rPr lang="en-US" sz="1400" b="0" i="0" kern="1200" dirty="0">
                          <a:solidFill>
                            <a:schemeClr val="dk1"/>
                          </a:solidFill>
                          <a:effectLst/>
                          <a:latin typeface="+mn-lt"/>
                          <a:ea typeface="+mn-ea"/>
                          <a:cs typeface="+mn-cs"/>
                        </a:rPr>
                        <a:t>)  or playing different times tables games. By the end of Year 3, Government expectations are that children will have </a:t>
                      </a:r>
                      <a:r>
                        <a:rPr lang="en-US" sz="1400" b="1" i="0" kern="1200" dirty="0">
                          <a:solidFill>
                            <a:schemeClr val="dk1"/>
                          </a:solidFill>
                          <a:effectLst/>
                          <a:latin typeface="+mn-lt"/>
                          <a:ea typeface="+mn-ea"/>
                          <a:cs typeface="+mn-cs"/>
                        </a:rPr>
                        <a:t>rapid and fluent recall of at least the 2x, 5x, 10x, 3x, 4x and 8x tables.</a:t>
                      </a:r>
                      <a:endParaRPr lang="en-GB" sz="1400" b="1" dirty="0"/>
                    </a:p>
                  </a:txBody>
                  <a:tcPr/>
                </a:tc>
                <a:extLst>
                  <a:ext uri="{0D108BD9-81ED-4DB2-BD59-A6C34878D82A}">
                    <a16:rowId xmlns:a16="http://schemas.microsoft.com/office/drawing/2014/main" val="3435530557"/>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kern="1200" dirty="0">
                          <a:solidFill>
                            <a:schemeClr val="dk1"/>
                          </a:solidFill>
                          <a:effectLst/>
                          <a:latin typeface="+mn-lt"/>
                          <a:ea typeface="+mn-ea"/>
                          <a:cs typeface="+mn-cs"/>
                        </a:rPr>
                        <a:t>Spellings</a:t>
                      </a:r>
                    </a:p>
                    <a:p>
                      <a:endParaRPr lang="en-GB" sz="1400" b="0" dirty="0"/>
                    </a:p>
                  </a:txBody>
                  <a:tcPr/>
                </a:tc>
                <a:tc>
                  <a:txBody>
                    <a:bodyPr/>
                    <a:lstStyle/>
                    <a:p>
                      <a:r>
                        <a:rPr lang="en-US" sz="1400" b="0" i="0" kern="1200" dirty="0">
                          <a:solidFill>
                            <a:schemeClr val="dk1"/>
                          </a:solidFill>
                          <a:effectLst/>
                          <a:latin typeface="+mn-lt"/>
                          <a:ea typeface="+mn-ea"/>
                          <a:cs typeface="+mn-cs"/>
                        </a:rPr>
                        <a:t>We expect children to learn the </a:t>
                      </a:r>
                      <a:r>
                        <a:rPr lang="en-US" sz="1400" b="1" i="0" kern="1200" dirty="0">
                          <a:solidFill>
                            <a:schemeClr val="dk1"/>
                          </a:solidFill>
                          <a:effectLst/>
                          <a:latin typeface="+mn-lt"/>
                          <a:ea typeface="+mn-ea"/>
                          <a:cs typeface="+mn-cs"/>
                        </a:rPr>
                        <a:t>Year 3 National Curriculum spellings </a:t>
                      </a:r>
                      <a:r>
                        <a:rPr lang="en-US" sz="1400" b="0" i="0" kern="1200" dirty="0">
                          <a:solidFill>
                            <a:schemeClr val="dk1"/>
                          </a:solidFill>
                          <a:effectLst/>
                          <a:latin typeface="+mn-lt"/>
                          <a:ea typeface="+mn-ea"/>
                          <a:cs typeface="+mn-cs"/>
                        </a:rPr>
                        <a:t>and each week, 2 new words will be sent out to learn. In addition, they will be tested on them at the end of each half term. </a:t>
                      </a:r>
                    </a:p>
                    <a:p>
                      <a:endParaRPr lang="en-US" sz="1400" b="0" i="0" kern="1200" dirty="0">
                        <a:solidFill>
                          <a:schemeClr val="dk1"/>
                        </a:solidFill>
                        <a:effectLst/>
                        <a:latin typeface="+mn-lt"/>
                        <a:ea typeface="+mn-ea"/>
                        <a:cs typeface="+mn-cs"/>
                      </a:endParaRPr>
                    </a:p>
                  </a:txBody>
                  <a:tcPr/>
                </a:tc>
                <a:extLst>
                  <a:ext uri="{0D108BD9-81ED-4DB2-BD59-A6C34878D82A}">
                    <a16:rowId xmlns:a16="http://schemas.microsoft.com/office/drawing/2014/main" val="1967546318"/>
                  </a:ext>
                </a:extLst>
              </a:tr>
            </a:tbl>
          </a:graphicData>
        </a:graphic>
      </p:graphicFrame>
      <p:pic>
        <p:nvPicPr>
          <p:cNvPr id="7" name="Picture 6"/>
          <p:cNvPicPr>
            <a:picLocks noChangeAspect="1"/>
          </p:cNvPicPr>
          <p:nvPr/>
        </p:nvPicPr>
        <p:blipFill>
          <a:blip r:embed="rId5"/>
          <a:stretch>
            <a:fillRect/>
          </a:stretch>
        </p:blipFill>
        <p:spPr>
          <a:xfrm>
            <a:off x="4190936" y="1235714"/>
            <a:ext cx="1063786" cy="1152435"/>
          </a:xfrm>
          <a:prstGeom prst="rect">
            <a:avLst/>
          </a:prstGeom>
        </p:spPr>
      </p:pic>
      <p:pic>
        <p:nvPicPr>
          <p:cNvPr id="8" name="Picture 7"/>
          <p:cNvPicPr>
            <a:picLocks noChangeAspect="1"/>
          </p:cNvPicPr>
          <p:nvPr/>
        </p:nvPicPr>
        <p:blipFill>
          <a:blip r:embed="rId6"/>
          <a:stretch>
            <a:fillRect/>
          </a:stretch>
        </p:blipFill>
        <p:spPr>
          <a:xfrm>
            <a:off x="4281601" y="4309485"/>
            <a:ext cx="1397996" cy="775632"/>
          </a:xfrm>
          <a:prstGeom prst="rect">
            <a:avLst/>
          </a:prstGeom>
        </p:spPr>
      </p:pic>
      <p:pic>
        <p:nvPicPr>
          <p:cNvPr id="9" name="Picture 8"/>
          <p:cNvPicPr>
            <a:picLocks noChangeAspect="1"/>
          </p:cNvPicPr>
          <p:nvPr/>
        </p:nvPicPr>
        <p:blipFill>
          <a:blip r:embed="rId7"/>
          <a:stretch>
            <a:fillRect/>
          </a:stretch>
        </p:blipFill>
        <p:spPr>
          <a:xfrm>
            <a:off x="4534149" y="5201249"/>
            <a:ext cx="1059600" cy="848524"/>
          </a:xfrm>
          <a:prstGeom prst="rect">
            <a:avLst/>
          </a:prstGeom>
        </p:spPr>
      </p:pic>
      <p:pic>
        <p:nvPicPr>
          <p:cNvPr id="10" name="Picture 9"/>
          <p:cNvPicPr/>
          <p:nvPr/>
        </p:nvPicPr>
        <p:blipFill>
          <a:blip r:embed="rId8"/>
          <a:stretch>
            <a:fillRect/>
          </a:stretch>
        </p:blipFill>
        <p:spPr>
          <a:xfrm>
            <a:off x="7001859" y="2320346"/>
            <a:ext cx="1754014" cy="999382"/>
          </a:xfrm>
          <a:prstGeom prst="rect">
            <a:avLst/>
          </a:prstGeom>
        </p:spPr>
      </p:pic>
      <p:pic>
        <p:nvPicPr>
          <p:cNvPr id="11" name="Picture 10"/>
          <p:cNvPicPr/>
          <p:nvPr/>
        </p:nvPicPr>
        <p:blipFill>
          <a:blip r:embed="rId9"/>
          <a:stretch>
            <a:fillRect/>
          </a:stretch>
        </p:blipFill>
        <p:spPr>
          <a:xfrm>
            <a:off x="9114103" y="2294032"/>
            <a:ext cx="1273218" cy="849970"/>
          </a:xfrm>
          <a:prstGeom prst="rect">
            <a:avLst/>
          </a:prstGeom>
        </p:spPr>
      </p:pic>
      <p:sp>
        <p:nvSpPr>
          <p:cNvPr id="12" name="Oval 11"/>
          <p:cNvSpPr/>
          <p:nvPr/>
        </p:nvSpPr>
        <p:spPr>
          <a:xfrm>
            <a:off x="7001859" y="2282416"/>
            <a:ext cx="484380" cy="197169"/>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3" name="Oval 12"/>
          <p:cNvSpPr/>
          <p:nvPr/>
        </p:nvSpPr>
        <p:spPr>
          <a:xfrm>
            <a:off x="9437339" y="2248644"/>
            <a:ext cx="949982" cy="279009"/>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Tree>
    <p:extLst>
      <p:ext uri="{BB962C8B-B14F-4D97-AF65-F5344CB8AC3E}">
        <p14:creationId xmlns:p14="http://schemas.microsoft.com/office/powerpoint/2010/main" val="29060758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Golden Rules</a:t>
            </a:r>
            <a:br>
              <a:rPr lang="en-US" dirty="0"/>
            </a:br>
            <a:endParaRPr lang="en-GB" dirty="0"/>
          </a:p>
        </p:txBody>
      </p:sp>
      <p:sp>
        <p:nvSpPr>
          <p:cNvPr id="3" name="Content Placeholder 2"/>
          <p:cNvSpPr>
            <a:spLocks noGrp="1"/>
          </p:cNvSpPr>
          <p:nvPr>
            <p:ph idx="1"/>
          </p:nvPr>
        </p:nvSpPr>
        <p:spPr>
          <a:xfrm>
            <a:off x="3869267" y="864108"/>
            <a:ext cx="7629805" cy="1076525"/>
          </a:xfrm>
        </p:spPr>
        <p:txBody>
          <a:bodyPr>
            <a:normAutofit fontScale="92500" lnSpcReduction="20000"/>
          </a:bodyPr>
          <a:lstStyle/>
          <a:p>
            <a:r>
              <a:rPr lang="en-GB" dirty="0">
                <a:solidFill>
                  <a:schemeClr val="tx1"/>
                </a:solidFill>
              </a:rPr>
              <a:t>At Langstone, we follow the 6 Golden Rules to make our school a safe and happy environment.  </a:t>
            </a:r>
          </a:p>
          <a:p>
            <a:r>
              <a:rPr lang="en-GB" dirty="0">
                <a:solidFill>
                  <a:schemeClr val="tx1"/>
                </a:solidFill>
              </a:rPr>
              <a:t>In celebration assembly, we celebrate children who have demonstrated these skills.</a:t>
            </a:r>
          </a:p>
        </p:txBody>
      </p:sp>
      <p:pic>
        <p:nvPicPr>
          <p:cNvPr id="4" name="Picture 3"/>
          <p:cNvPicPr>
            <a:picLocks noChangeAspect="1"/>
          </p:cNvPicPr>
          <p:nvPr/>
        </p:nvPicPr>
        <p:blipFill>
          <a:blip r:embed="rId2"/>
          <a:stretch>
            <a:fillRect/>
          </a:stretch>
        </p:blipFill>
        <p:spPr>
          <a:xfrm>
            <a:off x="3512539" y="2091920"/>
            <a:ext cx="8316667" cy="4374664"/>
          </a:xfrm>
          <a:prstGeom prst="rect">
            <a:avLst/>
          </a:prstGeom>
        </p:spPr>
      </p:pic>
      <p:pic>
        <p:nvPicPr>
          <p:cNvPr id="5" name="Picture 4"/>
          <p:cNvPicPr>
            <a:picLocks noChangeAspect="1"/>
          </p:cNvPicPr>
          <p:nvPr/>
        </p:nvPicPr>
        <p:blipFill>
          <a:blip r:embed="rId3"/>
          <a:stretch>
            <a:fillRect/>
          </a:stretch>
        </p:blipFill>
        <p:spPr>
          <a:xfrm>
            <a:off x="140749" y="3647185"/>
            <a:ext cx="3158089" cy="2240498"/>
          </a:xfrm>
          <a:prstGeom prst="rect">
            <a:avLst/>
          </a:prstGeom>
        </p:spPr>
      </p:pic>
    </p:spTree>
    <p:extLst>
      <p:ext uri="{BB962C8B-B14F-4D97-AF65-F5344CB8AC3E}">
        <p14:creationId xmlns:p14="http://schemas.microsoft.com/office/powerpoint/2010/main" val="13819909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br>
              <a:rPr lang="en-GB" dirty="0"/>
            </a:br>
            <a:br>
              <a:rPr lang="en-GB" dirty="0"/>
            </a:br>
            <a:r>
              <a:rPr lang="en-GB" dirty="0"/>
              <a:t>Langstone Learners</a:t>
            </a:r>
          </a:p>
        </p:txBody>
      </p:sp>
      <p:sp>
        <p:nvSpPr>
          <p:cNvPr id="3" name="Content Placeholder 2"/>
          <p:cNvSpPr>
            <a:spLocks noGrp="1"/>
          </p:cNvSpPr>
          <p:nvPr>
            <p:ph idx="1"/>
          </p:nvPr>
        </p:nvSpPr>
        <p:spPr>
          <a:xfrm>
            <a:off x="3542454" y="207219"/>
            <a:ext cx="8277257" cy="2218481"/>
          </a:xfrm>
        </p:spPr>
        <p:txBody>
          <a:bodyPr>
            <a:normAutofit lnSpcReduction="10000"/>
          </a:bodyPr>
          <a:lstStyle/>
          <a:p>
            <a:pPr marL="0" indent="0" algn="ctr">
              <a:buNone/>
            </a:pPr>
            <a:r>
              <a:rPr lang="en-US" sz="1800" b="1" u="sng" dirty="0">
                <a:solidFill>
                  <a:schemeClr val="tx1"/>
                </a:solidFill>
              </a:rPr>
              <a:t>What is the Langstone Learner Award?</a:t>
            </a:r>
          </a:p>
          <a:p>
            <a:pPr marL="0" indent="0">
              <a:buNone/>
            </a:pPr>
            <a:r>
              <a:rPr lang="en-US" sz="1800" dirty="0">
                <a:solidFill>
                  <a:schemeClr val="tx1"/>
                </a:solidFill>
              </a:rPr>
              <a:t>At Langstone Primary Academy, we are proud to have created and continue to promote our ‘Langstone Learner Award’. We aim to develop learners who are reflective, resilient thinkers and challenge themselves in all areas of learning both in and out of school.   </a:t>
            </a:r>
          </a:p>
          <a:p>
            <a:pPr marL="0" indent="0">
              <a:buNone/>
            </a:pPr>
            <a:r>
              <a:rPr lang="en-US" sz="1800" dirty="0">
                <a:solidFill>
                  <a:schemeClr val="tx1"/>
                </a:solidFill>
              </a:rPr>
              <a:t>The Langstone Learner award is a three-tiered system which empowers children to recognise and develop a set of progressively challenging skills as they develop as independent learners.</a:t>
            </a:r>
            <a:endParaRPr lang="en-GB" dirty="0">
              <a:solidFill>
                <a:schemeClr val="tx1"/>
              </a:solidFill>
            </a:endParaRPr>
          </a:p>
        </p:txBody>
      </p:sp>
      <p:graphicFrame>
        <p:nvGraphicFramePr>
          <p:cNvPr id="4" name="Table 3"/>
          <p:cNvGraphicFramePr>
            <a:graphicFrameLocks noGrp="1"/>
          </p:cNvGraphicFramePr>
          <p:nvPr/>
        </p:nvGraphicFramePr>
        <p:xfrm>
          <a:off x="3540821" y="2425700"/>
          <a:ext cx="8280521" cy="2931160"/>
        </p:xfrm>
        <a:graphic>
          <a:graphicData uri="http://schemas.openxmlformats.org/drawingml/2006/table">
            <a:tbl>
              <a:tblPr firstRow="1" bandRow="1">
                <a:tableStyleId>{5C22544A-7EE6-4342-B048-85BDC9FD1C3A}</a:tableStyleId>
              </a:tblPr>
              <a:tblGrid>
                <a:gridCol w="938156">
                  <a:extLst>
                    <a:ext uri="{9D8B030D-6E8A-4147-A177-3AD203B41FA5}">
                      <a16:colId xmlns:a16="http://schemas.microsoft.com/office/drawing/2014/main" val="2163990986"/>
                    </a:ext>
                  </a:extLst>
                </a:gridCol>
                <a:gridCol w="3119070">
                  <a:extLst>
                    <a:ext uri="{9D8B030D-6E8A-4147-A177-3AD203B41FA5}">
                      <a16:colId xmlns:a16="http://schemas.microsoft.com/office/drawing/2014/main" val="826354093"/>
                    </a:ext>
                  </a:extLst>
                </a:gridCol>
                <a:gridCol w="4223295">
                  <a:extLst>
                    <a:ext uri="{9D8B030D-6E8A-4147-A177-3AD203B41FA5}">
                      <a16:colId xmlns:a16="http://schemas.microsoft.com/office/drawing/2014/main" val="219005458"/>
                    </a:ext>
                  </a:extLst>
                </a:gridCol>
              </a:tblGrid>
              <a:tr h="370840">
                <a:tc>
                  <a:txBody>
                    <a:bodyPr/>
                    <a:lstStyle/>
                    <a:p>
                      <a:r>
                        <a:rPr lang="en-GB" dirty="0"/>
                        <a:t>Tier</a:t>
                      </a:r>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3467964653"/>
                  </a:ext>
                </a:extLst>
              </a:tr>
              <a:tr h="370840">
                <a:tc>
                  <a:txBody>
                    <a:bodyPr/>
                    <a:lstStyle/>
                    <a:p>
                      <a:r>
                        <a:rPr lang="en-US" sz="1200" dirty="0"/>
                        <a:t>TIER 1</a:t>
                      </a:r>
                      <a:endParaRPr lang="en-GB" sz="1200" dirty="0"/>
                    </a:p>
                  </a:txBody>
                  <a:tcPr/>
                </a:tc>
                <a:tc>
                  <a:txBody>
                    <a:bodyPr/>
                    <a:lstStyle/>
                    <a:p>
                      <a:r>
                        <a:rPr lang="en-US" sz="1200" dirty="0"/>
                        <a:t>ALL NEW CHILDREN TO THE SCHOOL (8 SKILLS PER AREA = 24 SKILLS)</a:t>
                      </a:r>
                    </a:p>
                    <a:p>
                      <a:endParaRPr lang="en-GB" sz="1200" dirty="0"/>
                    </a:p>
                  </a:txBody>
                  <a:tcPr/>
                </a:tc>
                <a:tc>
                  <a:txBody>
                    <a:bodyPr/>
                    <a:lstStyle/>
                    <a:p>
                      <a:r>
                        <a:rPr lang="en-US" sz="1200" dirty="0"/>
                        <a:t>The class teacher will observe these learning behaviours over a period of time and when evidenced consistently, will discuss this with the child and a sticker added to show achievement.</a:t>
                      </a:r>
                      <a:endParaRPr lang="en-GB" sz="1200" dirty="0"/>
                    </a:p>
                  </a:txBody>
                  <a:tcPr/>
                </a:tc>
                <a:extLst>
                  <a:ext uri="{0D108BD9-81ED-4DB2-BD59-A6C34878D82A}">
                    <a16:rowId xmlns:a16="http://schemas.microsoft.com/office/drawing/2014/main" val="414474891"/>
                  </a:ext>
                </a:extLst>
              </a:tr>
              <a:tr h="370840">
                <a:tc>
                  <a:txBody>
                    <a:bodyPr/>
                    <a:lstStyle/>
                    <a:p>
                      <a:r>
                        <a:rPr lang="en-US" sz="1200" dirty="0"/>
                        <a:t>TIER 2 </a:t>
                      </a:r>
                      <a:endParaRPr lang="en-GB" sz="1200" dirty="0"/>
                    </a:p>
                  </a:txBody>
                  <a:tcPr/>
                </a:tc>
                <a:tc>
                  <a:txBody>
                    <a:bodyPr/>
                    <a:lstStyle/>
                    <a:p>
                      <a:r>
                        <a:rPr lang="en-US" sz="1200" dirty="0"/>
                        <a:t>TYPICALLY YEAR 4 BUT PROGRESSION WHEN APPROPRIATE FROM TIER 1 (5 SKILLS PER AREA = 15 SKILLS)</a:t>
                      </a:r>
                    </a:p>
                  </a:txBody>
                  <a:tcPr/>
                </a:tc>
                <a:tc>
                  <a:txBody>
                    <a:bodyPr/>
                    <a:lstStyle/>
                    <a:p>
                      <a:r>
                        <a:rPr lang="en-US" sz="1200" dirty="0"/>
                        <a:t>The children begin to record evidence of them meeting a skill, supported by an adult to begin with. Each skill has room to record evidence underneath. There are also additional pages in the booklet for this if needed.</a:t>
                      </a:r>
                    </a:p>
                  </a:txBody>
                  <a:tcPr/>
                </a:tc>
                <a:extLst>
                  <a:ext uri="{0D108BD9-81ED-4DB2-BD59-A6C34878D82A}">
                    <a16:rowId xmlns:a16="http://schemas.microsoft.com/office/drawing/2014/main" val="30402677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TIER 3 </a:t>
                      </a:r>
                      <a:endParaRPr lang="en-GB" sz="12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TYPICALLY YEAR 5 BUT PROGRESSION WHEN APPROPRIATE FROM TIER 2 (4 SKILLS PER AREA = 12 SKILLS)</a:t>
                      </a:r>
                    </a:p>
                  </a:txBody>
                  <a:tcPr/>
                </a:tc>
                <a:tc>
                  <a:txBody>
                    <a:bodyPr/>
                    <a:lstStyle/>
                    <a:p>
                      <a:r>
                        <a:rPr lang="en-US" sz="1200" dirty="0"/>
                        <a:t>The children independently</a:t>
                      </a:r>
                      <a:r>
                        <a:rPr lang="en-US" sz="1200" baseline="0" dirty="0"/>
                        <a:t> </a:t>
                      </a:r>
                      <a:r>
                        <a:rPr lang="en-US" sz="1200" dirty="0"/>
                        <a:t>record evidence of them meeting a skill. Each skill has room to record evidence underneath. There are also additional pages in the booklet for this if needed.</a:t>
                      </a:r>
                    </a:p>
                  </a:txBody>
                  <a:tcPr/>
                </a:tc>
                <a:extLst>
                  <a:ext uri="{0D108BD9-81ED-4DB2-BD59-A6C34878D82A}">
                    <a16:rowId xmlns:a16="http://schemas.microsoft.com/office/drawing/2014/main" val="1254385404"/>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MASTER LEARNER </a:t>
                      </a:r>
                      <a:endParaRPr lang="en-GB" sz="1200" dirty="0"/>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t>AWARDED UPON COMPLETION OF ALL THE TIERS IN ALL 3 AREAS – THINKING, RESILIENCE AND REFLECTIVENESS.</a:t>
                      </a: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p>
                  </a:txBody>
                  <a:tcPr/>
                </a:tc>
                <a:extLst>
                  <a:ext uri="{0D108BD9-81ED-4DB2-BD59-A6C34878D82A}">
                    <a16:rowId xmlns:a16="http://schemas.microsoft.com/office/drawing/2014/main" val="3460062145"/>
                  </a:ext>
                </a:extLst>
              </a:tr>
            </a:tbl>
          </a:graphicData>
        </a:graphic>
      </p:graphicFrame>
      <p:sp>
        <p:nvSpPr>
          <p:cNvPr id="5" name="Rounded Rectangle 4"/>
          <p:cNvSpPr/>
          <p:nvPr/>
        </p:nvSpPr>
        <p:spPr>
          <a:xfrm>
            <a:off x="3613150" y="5452110"/>
            <a:ext cx="8206561" cy="1231206"/>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r>
              <a:rPr lang="en-GB" sz="1400">
                <a:solidFill>
                  <a:schemeClr val="tx1"/>
                </a:solidFill>
                <a:latin typeface="Calibri" panose="020F0502020204030204" pitchFamily="34" charset="0"/>
                <a:ea typeface="Calibri" panose="020F0502020204030204" pitchFamily="34" charset="0"/>
                <a:cs typeface="Calibri" panose="020F0502020204030204" pitchFamily="34" charset="0"/>
              </a:rPr>
              <a:t>Once a tier has been achieved, you will be invited to a special celebration assembly held twice a half term. Invitations </a:t>
            </a:r>
            <a:r>
              <a:rPr lang="en-GB" sz="1400" dirty="0">
                <a:solidFill>
                  <a:schemeClr val="tx1"/>
                </a:solidFill>
                <a:latin typeface="Calibri" panose="020F0502020204030204" pitchFamily="34" charset="0"/>
                <a:ea typeface="Calibri" panose="020F0502020204030204" pitchFamily="34" charset="0"/>
                <a:cs typeface="Calibri" panose="020F0502020204030204" pitchFamily="34" charset="0"/>
              </a:rPr>
              <a:t>will be sent via Parentmail once the tier has been validated by the Year Leader. In this assembly, your child will be awarded with a band which corresponds with the Tier they have completed. If they have achieved all three tiers, they are now a master learner and will also be awarded with a grey ‘Master Learner’ t-shirt which can be worn in place of their normal white uniform top. </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t="15593" b="16832"/>
          <a:stretch/>
        </p:blipFill>
        <p:spPr bwMode="auto">
          <a:xfrm>
            <a:off x="2611817" y="5526722"/>
            <a:ext cx="867983" cy="601028"/>
          </a:xfrm>
          <a:prstGeom prst="rect">
            <a:avLst/>
          </a:prstGeom>
          <a:ln>
            <a:noFill/>
          </a:ln>
          <a:extLst>
            <a:ext uri="{53640926-AAD7-44D8-BBD7-CCE9431645EC}">
              <a14:shadowObscured xmlns:a14="http://schemas.microsoft.com/office/drawing/2010/main"/>
            </a:ext>
          </a:extLst>
        </p:spPr>
      </p:pic>
      <p:pic>
        <p:nvPicPr>
          <p:cNvPr id="7" name="Picture 6"/>
          <p:cNvPicPr>
            <a:picLocks noChangeAspect="1"/>
          </p:cNvPicPr>
          <p:nvPr/>
        </p:nvPicPr>
        <p:blipFill>
          <a:blip r:embed="rId3"/>
          <a:stretch>
            <a:fillRect/>
          </a:stretch>
        </p:blipFill>
        <p:spPr>
          <a:xfrm rot="20323401">
            <a:off x="196224" y="1096390"/>
            <a:ext cx="1658991" cy="1064592"/>
          </a:xfrm>
          <a:prstGeom prst="rect">
            <a:avLst/>
          </a:prstGeom>
        </p:spPr>
      </p:pic>
      <p:pic>
        <p:nvPicPr>
          <p:cNvPr id="8" name="Picture 7"/>
          <p:cNvPicPr>
            <a:picLocks noChangeAspect="1"/>
          </p:cNvPicPr>
          <p:nvPr/>
        </p:nvPicPr>
        <p:blipFill>
          <a:blip r:embed="rId4"/>
          <a:stretch>
            <a:fillRect/>
          </a:stretch>
        </p:blipFill>
        <p:spPr>
          <a:xfrm rot="1188445">
            <a:off x="1525262" y="2331970"/>
            <a:ext cx="1687170" cy="1048090"/>
          </a:xfrm>
          <a:prstGeom prst="rect">
            <a:avLst/>
          </a:prstGeom>
        </p:spPr>
      </p:pic>
      <p:pic>
        <p:nvPicPr>
          <p:cNvPr id="9" name="Picture 8"/>
          <p:cNvPicPr>
            <a:picLocks noChangeAspect="1"/>
          </p:cNvPicPr>
          <p:nvPr/>
        </p:nvPicPr>
        <p:blipFill>
          <a:blip r:embed="rId5"/>
          <a:stretch>
            <a:fillRect/>
          </a:stretch>
        </p:blipFill>
        <p:spPr>
          <a:xfrm rot="20082386">
            <a:off x="718314" y="4727729"/>
            <a:ext cx="1595547" cy="964154"/>
          </a:xfrm>
          <a:prstGeom prst="rect">
            <a:avLst/>
          </a:prstGeom>
        </p:spPr>
      </p:pic>
    </p:spTree>
    <p:extLst>
      <p:ext uri="{BB962C8B-B14F-4D97-AF65-F5344CB8AC3E}">
        <p14:creationId xmlns:p14="http://schemas.microsoft.com/office/powerpoint/2010/main" val="22546817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Class Assemblies</a:t>
            </a:r>
          </a:p>
        </p:txBody>
      </p:sp>
      <p:sp>
        <p:nvSpPr>
          <p:cNvPr id="3" name="Content Placeholder 2"/>
          <p:cNvSpPr>
            <a:spLocks noGrp="1"/>
          </p:cNvSpPr>
          <p:nvPr>
            <p:ph idx="1"/>
          </p:nvPr>
        </p:nvSpPr>
        <p:spPr>
          <a:xfrm>
            <a:off x="3842955" y="868350"/>
            <a:ext cx="7315200" cy="3537577"/>
          </a:xfrm>
        </p:spPr>
        <p:txBody>
          <a:bodyPr/>
          <a:lstStyle/>
          <a:p>
            <a:r>
              <a:rPr lang="en-GB" dirty="0">
                <a:solidFill>
                  <a:schemeClr val="tx1"/>
                </a:solidFill>
              </a:rPr>
              <a:t>Each year we would like to welcome families in to watch their child in a class assembly.</a:t>
            </a:r>
          </a:p>
          <a:p>
            <a:r>
              <a:rPr lang="en-GB" dirty="0">
                <a:solidFill>
                  <a:schemeClr val="tx1"/>
                </a:solidFill>
              </a:rPr>
              <a:t>This is a chance for your child to share some of their learning and practice the key skills of performing.</a:t>
            </a:r>
          </a:p>
          <a:p>
            <a:r>
              <a:rPr lang="en-GB" dirty="0">
                <a:solidFill>
                  <a:schemeClr val="tx1"/>
                </a:solidFill>
              </a:rPr>
              <a:t>Assemblies take place at 8:50. </a:t>
            </a:r>
            <a:r>
              <a:rPr lang="en-US" dirty="0">
                <a:solidFill>
                  <a:schemeClr val="tx1"/>
                </a:solidFill>
              </a:rPr>
              <a:t>If you wish to attend, please enter through our school office 10 minutes before the start time to allow time to sign in.</a:t>
            </a:r>
          </a:p>
          <a:p>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1614545977"/>
              </p:ext>
            </p:extLst>
          </p:nvPr>
        </p:nvGraphicFramePr>
        <p:xfrm>
          <a:off x="4618049" y="3961959"/>
          <a:ext cx="5473244" cy="1483360"/>
        </p:xfrm>
        <a:graphic>
          <a:graphicData uri="http://schemas.openxmlformats.org/drawingml/2006/table">
            <a:tbl>
              <a:tblPr firstRow="1" bandRow="1">
                <a:tableStyleId>{5C22544A-7EE6-4342-B048-85BDC9FD1C3A}</a:tableStyleId>
              </a:tblPr>
              <a:tblGrid>
                <a:gridCol w="2297332">
                  <a:extLst>
                    <a:ext uri="{9D8B030D-6E8A-4147-A177-3AD203B41FA5}">
                      <a16:colId xmlns:a16="http://schemas.microsoft.com/office/drawing/2014/main" val="1283541982"/>
                    </a:ext>
                  </a:extLst>
                </a:gridCol>
                <a:gridCol w="3175912">
                  <a:extLst>
                    <a:ext uri="{9D8B030D-6E8A-4147-A177-3AD203B41FA5}">
                      <a16:colId xmlns:a16="http://schemas.microsoft.com/office/drawing/2014/main" val="995128354"/>
                    </a:ext>
                  </a:extLst>
                </a:gridCol>
              </a:tblGrid>
              <a:tr h="370840">
                <a:tc>
                  <a:txBody>
                    <a:bodyPr/>
                    <a:lstStyle/>
                    <a:p>
                      <a:r>
                        <a:rPr lang="en-GB" dirty="0"/>
                        <a:t>Class</a:t>
                      </a:r>
                    </a:p>
                  </a:txBody>
                  <a:tcPr/>
                </a:tc>
                <a:tc>
                  <a:txBody>
                    <a:bodyPr/>
                    <a:lstStyle/>
                    <a:p>
                      <a:r>
                        <a:rPr lang="en-GB" dirty="0"/>
                        <a:t>Date</a:t>
                      </a:r>
                    </a:p>
                  </a:txBody>
                  <a:tcPr/>
                </a:tc>
                <a:extLst>
                  <a:ext uri="{0D108BD9-81ED-4DB2-BD59-A6C34878D82A}">
                    <a16:rowId xmlns:a16="http://schemas.microsoft.com/office/drawing/2014/main" val="1155173770"/>
                  </a:ext>
                </a:extLst>
              </a:tr>
              <a:tr h="370840">
                <a:tc>
                  <a:txBody>
                    <a:bodyPr/>
                    <a:lstStyle/>
                    <a:p>
                      <a:r>
                        <a:rPr lang="en-GB" dirty="0">
                          <a:solidFill>
                            <a:schemeClr val="tx1"/>
                          </a:solidFill>
                        </a:rPr>
                        <a:t>3LW</a:t>
                      </a:r>
                    </a:p>
                  </a:txBody>
                  <a:tcPr/>
                </a:tc>
                <a:tc>
                  <a:txBody>
                    <a:bodyPr/>
                    <a:lstStyle/>
                    <a:p>
                      <a:r>
                        <a:rPr lang="en-GB" dirty="0">
                          <a:solidFill>
                            <a:schemeClr val="tx1"/>
                          </a:solidFill>
                        </a:rPr>
                        <a:t>Tuesday 21</a:t>
                      </a:r>
                      <a:r>
                        <a:rPr lang="en-GB" baseline="30000" dirty="0">
                          <a:solidFill>
                            <a:schemeClr val="tx1"/>
                          </a:solidFill>
                        </a:rPr>
                        <a:t>st</a:t>
                      </a:r>
                      <a:r>
                        <a:rPr lang="en-GB" baseline="0" dirty="0">
                          <a:solidFill>
                            <a:schemeClr val="tx1"/>
                          </a:solidFill>
                        </a:rPr>
                        <a:t> </a:t>
                      </a:r>
                      <a:r>
                        <a:rPr lang="en-GB" dirty="0">
                          <a:solidFill>
                            <a:schemeClr val="tx1"/>
                          </a:solidFill>
                        </a:rPr>
                        <a:t>April</a:t>
                      </a:r>
                    </a:p>
                  </a:txBody>
                  <a:tcPr/>
                </a:tc>
                <a:extLst>
                  <a:ext uri="{0D108BD9-81ED-4DB2-BD59-A6C34878D82A}">
                    <a16:rowId xmlns:a16="http://schemas.microsoft.com/office/drawing/2014/main" val="995987908"/>
                  </a:ext>
                </a:extLst>
              </a:tr>
              <a:tr h="370840">
                <a:tc>
                  <a:txBody>
                    <a:bodyPr/>
                    <a:lstStyle/>
                    <a:p>
                      <a:r>
                        <a:rPr lang="en-GB" dirty="0">
                          <a:solidFill>
                            <a:schemeClr val="tx1"/>
                          </a:solidFill>
                        </a:rPr>
                        <a:t>3M</a:t>
                      </a:r>
                    </a:p>
                  </a:txBody>
                  <a:tcPr/>
                </a:tc>
                <a:tc>
                  <a:txBody>
                    <a:bodyPr/>
                    <a:lstStyle/>
                    <a:p>
                      <a:r>
                        <a:rPr lang="en-GB" dirty="0">
                          <a:solidFill>
                            <a:schemeClr val="tx1"/>
                          </a:solidFill>
                        </a:rPr>
                        <a:t>Tuesday</a:t>
                      </a:r>
                      <a:r>
                        <a:rPr lang="en-GB" baseline="0" dirty="0">
                          <a:solidFill>
                            <a:schemeClr val="tx1"/>
                          </a:solidFill>
                        </a:rPr>
                        <a:t> 28</a:t>
                      </a:r>
                      <a:r>
                        <a:rPr lang="en-GB" baseline="30000" dirty="0">
                          <a:solidFill>
                            <a:schemeClr val="tx1"/>
                          </a:solidFill>
                        </a:rPr>
                        <a:t>th</a:t>
                      </a:r>
                      <a:r>
                        <a:rPr lang="en-GB" baseline="0" dirty="0">
                          <a:solidFill>
                            <a:schemeClr val="tx1"/>
                          </a:solidFill>
                        </a:rPr>
                        <a:t> April</a:t>
                      </a:r>
                      <a:endParaRPr lang="en-GB" dirty="0">
                        <a:solidFill>
                          <a:schemeClr val="tx1"/>
                        </a:solidFill>
                      </a:endParaRPr>
                    </a:p>
                  </a:txBody>
                  <a:tcPr/>
                </a:tc>
                <a:extLst>
                  <a:ext uri="{0D108BD9-81ED-4DB2-BD59-A6C34878D82A}">
                    <a16:rowId xmlns:a16="http://schemas.microsoft.com/office/drawing/2014/main" val="438018789"/>
                  </a:ext>
                </a:extLst>
              </a:tr>
              <a:tr h="370840">
                <a:tc>
                  <a:txBody>
                    <a:bodyPr/>
                    <a:lstStyle/>
                    <a:p>
                      <a:r>
                        <a:rPr lang="en-GB" dirty="0">
                          <a:solidFill>
                            <a:schemeClr val="tx1"/>
                          </a:solidFill>
                        </a:rPr>
                        <a:t>3V</a:t>
                      </a:r>
                    </a:p>
                  </a:txBody>
                  <a:tcPr/>
                </a:tc>
                <a:tc>
                  <a:txBody>
                    <a:bodyPr/>
                    <a:lstStyle/>
                    <a:p>
                      <a:r>
                        <a:rPr lang="en-GB" dirty="0">
                          <a:solidFill>
                            <a:schemeClr val="tx1"/>
                          </a:solidFill>
                        </a:rPr>
                        <a:t>Tuesday 19</a:t>
                      </a:r>
                      <a:r>
                        <a:rPr lang="en-GB" baseline="30000" dirty="0">
                          <a:solidFill>
                            <a:schemeClr val="tx1"/>
                          </a:solidFill>
                        </a:rPr>
                        <a:t>th</a:t>
                      </a:r>
                      <a:r>
                        <a:rPr lang="en-GB" dirty="0">
                          <a:solidFill>
                            <a:schemeClr val="tx1"/>
                          </a:solidFill>
                        </a:rPr>
                        <a:t> May</a:t>
                      </a:r>
                    </a:p>
                  </a:txBody>
                  <a:tcPr/>
                </a:tc>
                <a:extLst>
                  <a:ext uri="{0D108BD9-81ED-4DB2-BD59-A6C34878D82A}">
                    <a16:rowId xmlns:a16="http://schemas.microsoft.com/office/drawing/2014/main" val="1063002250"/>
                  </a:ext>
                </a:extLst>
              </a:tr>
            </a:tbl>
          </a:graphicData>
        </a:graphic>
      </p:graphicFrame>
    </p:spTree>
    <p:extLst>
      <p:ext uri="{BB962C8B-B14F-4D97-AF65-F5344CB8AC3E}">
        <p14:creationId xmlns:p14="http://schemas.microsoft.com/office/powerpoint/2010/main" val="26930835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Useful websites to use at home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037229285"/>
              </p:ext>
            </p:extLst>
          </p:nvPr>
        </p:nvGraphicFramePr>
        <p:xfrm>
          <a:off x="3921365" y="1534599"/>
          <a:ext cx="7315200" cy="3571240"/>
        </p:xfrm>
        <a:graphic>
          <a:graphicData uri="http://schemas.openxmlformats.org/drawingml/2006/table">
            <a:tbl>
              <a:tblPr firstRow="1" bandRow="1">
                <a:tableStyleId>{5C22544A-7EE6-4342-B048-85BDC9FD1C3A}</a:tableStyleId>
              </a:tblPr>
              <a:tblGrid>
                <a:gridCol w="2512327">
                  <a:extLst>
                    <a:ext uri="{9D8B030D-6E8A-4147-A177-3AD203B41FA5}">
                      <a16:colId xmlns:a16="http://schemas.microsoft.com/office/drawing/2014/main" val="3641163581"/>
                    </a:ext>
                  </a:extLst>
                </a:gridCol>
                <a:gridCol w="4802873">
                  <a:extLst>
                    <a:ext uri="{9D8B030D-6E8A-4147-A177-3AD203B41FA5}">
                      <a16:colId xmlns:a16="http://schemas.microsoft.com/office/drawing/2014/main" val="1323735682"/>
                    </a:ext>
                  </a:extLst>
                </a:gridCol>
              </a:tblGrid>
              <a:tr h="370840">
                <a:tc>
                  <a:txBody>
                    <a:bodyPr/>
                    <a:lstStyle/>
                    <a:p>
                      <a:endParaRPr lang="en-GB" dirty="0"/>
                    </a:p>
                  </a:txBody>
                  <a:tcPr/>
                </a:tc>
                <a:tc>
                  <a:txBody>
                    <a:bodyPr/>
                    <a:lstStyle/>
                    <a:p>
                      <a:endParaRPr lang="en-GB" dirty="0"/>
                    </a:p>
                  </a:txBody>
                  <a:tcPr/>
                </a:tc>
                <a:extLst>
                  <a:ext uri="{0D108BD9-81ED-4DB2-BD59-A6C34878D82A}">
                    <a16:rowId xmlns:a16="http://schemas.microsoft.com/office/drawing/2014/main" val="960972694"/>
                  </a:ext>
                </a:extLst>
              </a:tr>
              <a:tr h="370840">
                <a:tc>
                  <a:txBody>
                    <a:bodyPr/>
                    <a:lstStyle/>
                    <a:p>
                      <a:pPr algn="l"/>
                      <a:r>
                        <a:rPr lang="en-US" b="0" i="0" dirty="0">
                          <a:solidFill>
                            <a:schemeClr val="tx1"/>
                          </a:solidFill>
                          <a:effectLst/>
                          <a:latin typeface="Raleway"/>
                        </a:rPr>
                        <a:t>Accelerated Reader</a:t>
                      </a:r>
                    </a:p>
                    <a:p>
                      <a:pPr algn="l"/>
                      <a:endParaRPr lang="en-US" b="0" i="0" dirty="0">
                        <a:solidFill>
                          <a:schemeClr val="tx1"/>
                        </a:solidFill>
                        <a:effectLst/>
                        <a:latin typeface="Raleway"/>
                      </a:endParaRPr>
                    </a:p>
                  </a:txBody>
                  <a:tcPr/>
                </a:tc>
                <a:tc>
                  <a:txBody>
                    <a:bodyPr/>
                    <a:lstStyle/>
                    <a:p>
                      <a:pPr algn="l"/>
                      <a:r>
                        <a:rPr lang="en-US" b="0" i="0" u="none" strike="noStrike" dirty="0">
                          <a:solidFill>
                            <a:srgbClr val="FF0000"/>
                          </a:solidFill>
                          <a:effectLst/>
                          <a:latin typeface="Raleway"/>
                          <a:hlinkClick r:id="rId2"/>
                        </a:rPr>
                        <a:t>https://ukhosted105.renlearn.co.uk/6708094/</a:t>
                      </a:r>
                      <a:endParaRPr lang="en-US" b="0" i="0" dirty="0">
                        <a:solidFill>
                          <a:srgbClr val="FF0000"/>
                        </a:solidFill>
                        <a:effectLst/>
                        <a:latin typeface="Raleway"/>
                      </a:endParaRPr>
                    </a:p>
                  </a:txBody>
                  <a:tcPr/>
                </a:tc>
                <a:extLst>
                  <a:ext uri="{0D108BD9-81ED-4DB2-BD59-A6C34878D82A}">
                    <a16:rowId xmlns:a16="http://schemas.microsoft.com/office/drawing/2014/main" val="2365996418"/>
                  </a:ext>
                </a:extLst>
              </a:tr>
              <a:tr h="370840">
                <a:tc>
                  <a:txBody>
                    <a:bodyPr/>
                    <a:lstStyle/>
                    <a:p>
                      <a:pPr algn="l"/>
                      <a:r>
                        <a:rPr lang="en-US" b="0" i="0" dirty="0">
                          <a:solidFill>
                            <a:schemeClr val="tx1"/>
                          </a:solidFill>
                          <a:effectLst/>
                          <a:latin typeface="Raleway"/>
                        </a:rPr>
                        <a:t>Times table Rockstar</a:t>
                      </a:r>
                    </a:p>
                    <a:p>
                      <a:pPr algn="l"/>
                      <a:endParaRPr lang="en-GB" dirty="0">
                        <a:solidFill>
                          <a:schemeClr val="tx1"/>
                        </a:solidFill>
                      </a:endParaRPr>
                    </a:p>
                  </a:txBody>
                  <a:tcPr/>
                </a:tc>
                <a:tc>
                  <a:txBody>
                    <a:bodyPr/>
                    <a:lstStyle/>
                    <a:p>
                      <a:pPr algn="l"/>
                      <a:r>
                        <a:rPr lang="en-US" b="0" i="0" u="none" strike="noStrike" dirty="0">
                          <a:solidFill>
                            <a:srgbClr val="FF0000"/>
                          </a:solidFill>
                          <a:effectLst/>
                          <a:latin typeface="Raleway"/>
                          <a:hlinkClick r:id="rId3"/>
                        </a:rPr>
                        <a:t>https://ttrockstars.com/</a:t>
                      </a:r>
                      <a:endParaRPr lang="en-US" b="0" i="0" dirty="0">
                        <a:solidFill>
                          <a:srgbClr val="FF0000"/>
                        </a:solidFill>
                        <a:effectLst/>
                        <a:latin typeface="Raleway"/>
                      </a:endParaRPr>
                    </a:p>
                  </a:txBody>
                  <a:tcPr/>
                </a:tc>
                <a:extLst>
                  <a:ext uri="{0D108BD9-81ED-4DB2-BD59-A6C34878D82A}">
                    <a16:rowId xmlns:a16="http://schemas.microsoft.com/office/drawing/2014/main" val="2717358672"/>
                  </a:ext>
                </a:extLst>
              </a:tr>
              <a:tr h="370840">
                <a:tc>
                  <a:txBody>
                    <a:bodyPr/>
                    <a:lstStyle/>
                    <a:p>
                      <a:pPr algn="l"/>
                      <a:r>
                        <a:rPr lang="en-US" b="0" i="0" dirty="0">
                          <a:solidFill>
                            <a:schemeClr val="tx1"/>
                          </a:solidFill>
                          <a:effectLst/>
                          <a:latin typeface="Raleway"/>
                        </a:rPr>
                        <a:t>Sumdog (maths games)</a:t>
                      </a:r>
                    </a:p>
                  </a:txBody>
                  <a:tcPr/>
                </a:tc>
                <a:tc>
                  <a:txBody>
                    <a:bodyPr/>
                    <a:lstStyle/>
                    <a:p>
                      <a:pPr algn="l"/>
                      <a:r>
                        <a:rPr lang="en-US" b="0" i="0" u="none" strike="noStrike" dirty="0">
                          <a:solidFill>
                            <a:srgbClr val="FF0000"/>
                          </a:solidFill>
                          <a:effectLst/>
                          <a:latin typeface="Raleway"/>
                          <a:hlinkClick r:id="rId4"/>
                        </a:rPr>
                        <a:t>https://www.sumdog.com/en/</a:t>
                      </a:r>
                      <a:endParaRPr lang="en-US" b="0" i="0" dirty="0">
                        <a:solidFill>
                          <a:srgbClr val="FF0000"/>
                        </a:solidFill>
                        <a:effectLst/>
                        <a:latin typeface="Raleway"/>
                      </a:endParaRPr>
                    </a:p>
                  </a:txBody>
                  <a:tcPr/>
                </a:tc>
                <a:extLst>
                  <a:ext uri="{0D108BD9-81ED-4DB2-BD59-A6C34878D82A}">
                    <a16:rowId xmlns:a16="http://schemas.microsoft.com/office/drawing/2014/main" val="964523343"/>
                  </a:ext>
                </a:extLst>
              </a:tr>
              <a:tr h="370840">
                <a:tc>
                  <a:txBody>
                    <a:bodyPr/>
                    <a:lstStyle/>
                    <a:p>
                      <a:pPr algn="l"/>
                      <a:r>
                        <a:rPr lang="en-US" b="0" i="0" dirty="0">
                          <a:solidFill>
                            <a:schemeClr val="tx1"/>
                          </a:solidFill>
                          <a:effectLst/>
                          <a:latin typeface="Raleway"/>
                        </a:rPr>
                        <a:t>Spelling Shed</a:t>
                      </a:r>
                    </a:p>
                    <a:p>
                      <a:pPr algn="l"/>
                      <a:endParaRPr lang="en-GB" dirty="0">
                        <a:solidFill>
                          <a:schemeClr val="tx1"/>
                        </a:solidFill>
                      </a:endParaRPr>
                    </a:p>
                  </a:txBody>
                  <a:tcPr/>
                </a:tc>
                <a:tc>
                  <a:txBody>
                    <a:bodyPr/>
                    <a:lstStyle/>
                    <a:p>
                      <a:pPr algn="l"/>
                      <a:r>
                        <a:rPr lang="en-US" b="0" i="0" u="none" strike="noStrike" dirty="0">
                          <a:solidFill>
                            <a:srgbClr val="FF0000"/>
                          </a:solidFill>
                          <a:effectLst/>
                          <a:latin typeface="Raleway"/>
                          <a:hlinkClick r:id="rId5"/>
                        </a:rPr>
                        <a:t>https://www.spellingshed.com/en-gb/</a:t>
                      </a:r>
                      <a:endParaRPr lang="en-US" b="0" i="0" dirty="0">
                        <a:solidFill>
                          <a:srgbClr val="FF0000"/>
                        </a:solidFill>
                        <a:effectLst/>
                        <a:latin typeface="Raleway"/>
                      </a:endParaRPr>
                    </a:p>
                  </a:txBody>
                  <a:tcPr/>
                </a:tc>
                <a:extLst>
                  <a:ext uri="{0D108BD9-81ED-4DB2-BD59-A6C34878D82A}">
                    <a16:rowId xmlns:a16="http://schemas.microsoft.com/office/drawing/2014/main" val="66701785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chemeClr val="tx1"/>
                          </a:solidFill>
                          <a:effectLst/>
                          <a:latin typeface="Raleway"/>
                        </a:rPr>
                        <a:t>Myon (reading)</a:t>
                      </a:r>
                      <a:endParaRPr lang="en-GB" b="0" i="0" dirty="0">
                        <a:solidFill>
                          <a:schemeClr val="tx1"/>
                        </a:solidFill>
                        <a:effectLst/>
                        <a:latin typeface="Raleway"/>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0" u="none" strike="noStrike" dirty="0">
                          <a:solidFill>
                            <a:srgbClr val="FF0000"/>
                          </a:solidFill>
                          <a:effectLst/>
                          <a:latin typeface="Raleway"/>
                          <a:hlinkClick r:id="rId6"/>
                        </a:rPr>
                        <a:t>https://www.myon.co.uk/index.html</a:t>
                      </a:r>
                      <a:endParaRPr lang="en-US" b="0" i="0" dirty="0">
                        <a:solidFill>
                          <a:srgbClr val="FF0000"/>
                        </a:solidFill>
                        <a:effectLst/>
                        <a:latin typeface="Raleway"/>
                      </a:endParaRPr>
                    </a:p>
                  </a:txBody>
                  <a:tcPr/>
                </a:tc>
                <a:extLst>
                  <a:ext uri="{0D108BD9-81ED-4DB2-BD59-A6C34878D82A}">
                    <a16:rowId xmlns:a16="http://schemas.microsoft.com/office/drawing/2014/main" val="3513222185"/>
                  </a:ext>
                </a:extLst>
              </a:tr>
            </a:tbl>
          </a:graphicData>
        </a:graphic>
      </p:graphicFrame>
    </p:spTree>
    <p:extLst>
      <p:ext uri="{BB962C8B-B14F-4D97-AF65-F5344CB8AC3E}">
        <p14:creationId xmlns:p14="http://schemas.microsoft.com/office/powerpoint/2010/main" val="760777208"/>
      </p:ext>
    </p:extLst>
  </p:cSld>
  <p:clrMapOvr>
    <a:masterClrMapping/>
  </p:clrMapOvr>
</p:sld>
</file>

<file path=ppt/theme/theme1.xml><?xml version="1.0" encoding="utf-8"?>
<a:theme xmlns:a="http://schemas.openxmlformats.org/drawingml/2006/main" name="Frame">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FileHash xmlns="fdc9cd82-1864-4dd8-ad3d-027a48ed537a">4aec6412686f7bb206b67056781c4ddb6feda376</FileHash>
    <CloudMigratorVersion xmlns="fdc9cd82-1864-4dd8-ad3d-027a48ed537a">4.0.26.0</CloudMigratorVersion>
    <CloudMigratorOriginId xmlns="fdc9cd82-1864-4dd8-ad3d-027a48ed537a">1jzz8Cwv8yv4luTOsFFjqV0JWAJ98Ln35</CloudMigratorOriginId>
    <TaxCatchAll xmlns="88ffa7dc-20df-4e32-ba73-cfde848d81fa" xsi:nil="true"/>
    <lcf76f155ced4ddcb4097134ff3c332f xmlns="fdc9cd82-1864-4dd8-ad3d-027a48ed537a">
      <Terms xmlns="http://schemas.microsoft.com/office/infopath/2007/PartnerControls"/>
    </lcf76f155ced4ddcb4097134ff3c332f>
    <UniqueSourceRef xmlns="fdc9cd82-1864-4dd8-ad3d-027a48ed537a"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9D5DD8E686ED547B9E8AC2351326673" ma:contentTypeVersion="16" ma:contentTypeDescription="Create a new document." ma:contentTypeScope="" ma:versionID="3b98a7c9d815287e88193aa5420141b2">
  <xsd:schema xmlns:xsd="http://www.w3.org/2001/XMLSchema" xmlns:xs="http://www.w3.org/2001/XMLSchema" xmlns:p="http://schemas.microsoft.com/office/2006/metadata/properties" xmlns:ns2="fdc9cd82-1864-4dd8-ad3d-027a48ed537a" xmlns:ns3="88ffa7dc-20df-4e32-ba73-cfde848d81fa" targetNamespace="http://schemas.microsoft.com/office/2006/metadata/properties" ma:root="true" ma:fieldsID="93fc9c496ef91a8d5614b31dcbe3c9b3" ns2:_="" ns3:_="">
    <xsd:import namespace="fdc9cd82-1864-4dd8-ad3d-027a48ed537a"/>
    <xsd:import namespace="88ffa7dc-20df-4e32-ba73-cfde848d81fa"/>
    <xsd:element name="properties">
      <xsd:complexType>
        <xsd:sequence>
          <xsd:element name="documentManagement">
            <xsd:complexType>
              <xsd:all>
                <xsd:element ref="ns2:CloudMigratorOriginId" minOccurs="0"/>
                <xsd:element ref="ns2:FileHash" minOccurs="0"/>
                <xsd:element ref="ns2:CloudMigratorVersion" minOccurs="0"/>
                <xsd:element ref="ns2:UniqueSourceRef" minOccurs="0"/>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dc9cd82-1864-4dd8-ad3d-027a48ed537a" elementFormDefault="qualified">
    <xsd:import namespace="http://schemas.microsoft.com/office/2006/documentManagement/types"/>
    <xsd:import namespace="http://schemas.microsoft.com/office/infopath/2007/PartnerControls"/>
    <xsd:element name="CloudMigratorOriginId" ma:index="8" nillable="true" ma:displayName="CloudMigratorOriginId" ma:description="" ma:internalName="CloudMigratorOriginId">
      <xsd:simpleType>
        <xsd:restriction base="dms:Note">
          <xsd:maxLength value="255"/>
        </xsd:restriction>
      </xsd:simpleType>
    </xsd:element>
    <xsd:element name="FileHash" ma:index="9" nillable="true" ma:displayName="FileHash" ma:description="" ma:internalName="FileHash">
      <xsd:simpleType>
        <xsd:restriction base="dms:Note">
          <xsd:maxLength value="255"/>
        </xsd:restriction>
      </xsd:simpleType>
    </xsd:element>
    <xsd:element name="CloudMigratorVersion" ma:index="10" nillable="true" ma:displayName="CloudMigratorVersion" ma:description="" ma:internalName="CloudMigratorVersion">
      <xsd:simpleType>
        <xsd:restriction base="dms:Note">
          <xsd:maxLength value="255"/>
        </xsd:restriction>
      </xsd:simpleType>
    </xsd:element>
    <xsd:element name="UniqueSourceRef" ma:index="11" nillable="true" ma:displayName="UniqueSourceRef" ma:description="" ma:internalName="UniqueSourceRef">
      <xsd:simpleType>
        <xsd:restriction base="dms:Note">
          <xsd:maxLength value="255"/>
        </xsd:restriction>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SearchProperties" ma:index="14" nillable="true" ma:displayName="MediaServiceSearchProperties" ma:hidden="true" ma:internalName="MediaServiceSearchProperties" ma:readOnly="true">
      <xsd:simpleType>
        <xsd:restriction base="dms:Note"/>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7b620ffc-75d8-4665-ba10-a4cb51139c81"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8ffa7dc-20df-4e32-ba73-cfde848d81fa"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48150c37-c9e3-4d0c-a694-bffc0e2539c1}" ma:internalName="TaxCatchAll" ma:showField="CatchAllData" ma:web="88ffa7dc-20df-4e32-ba73-cfde848d81f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E783B44-410A-4C33-AF7C-EBDD2326B9C2}">
  <ds:schemaRefs>
    <ds:schemaRef ds:uri="http://schemas.microsoft.com/office/2006/metadata/properties"/>
    <ds:schemaRef ds:uri="http://schemas.microsoft.com/office/infopath/2007/PartnerControls"/>
    <ds:schemaRef ds:uri="fdc9cd82-1864-4dd8-ad3d-027a48ed537a"/>
    <ds:schemaRef ds:uri="88ffa7dc-20df-4e32-ba73-cfde848d81fa"/>
  </ds:schemaRefs>
</ds:datastoreItem>
</file>

<file path=customXml/itemProps2.xml><?xml version="1.0" encoding="utf-8"?>
<ds:datastoreItem xmlns:ds="http://schemas.openxmlformats.org/officeDocument/2006/customXml" ds:itemID="{0B5F7449-EF0D-4676-B212-860228653840}">
  <ds:schemaRefs>
    <ds:schemaRef ds:uri="http://schemas.microsoft.com/sharepoint/v3/contenttype/forms"/>
  </ds:schemaRefs>
</ds:datastoreItem>
</file>

<file path=customXml/itemProps3.xml><?xml version="1.0" encoding="utf-8"?>
<ds:datastoreItem xmlns:ds="http://schemas.openxmlformats.org/officeDocument/2006/customXml" ds:itemID="{C4512621-7FF5-49B7-B7FB-136F51C444CD}"/>
</file>

<file path=docProps/app.xml><?xml version="1.0" encoding="utf-8"?>
<Properties xmlns="http://schemas.openxmlformats.org/officeDocument/2006/extended-properties" xmlns:vt="http://schemas.openxmlformats.org/officeDocument/2006/docPropsVTypes">
  <Template>TM04033917[[fn=Berlin]]</Template>
  <TotalTime>936</TotalTime>
  <Words>1336</Words>
  <Application>Microsoft Office PowerPoint</Application>
  <PresentationFormat>Widescreen</PresentationFormat>
  <Paragraphs>170</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Frame</vt:lpstr>
      <vt:lpstr>Welcome to Year 3</vt:lpstr>
      <vt:lpstr>English and Maths</vt:lpstr>
      <vt:lpstr>Our Topics</vt:lpstr>
      <vt:lpstr>Year 3 Subject Overviews</vt:lpstr>
      <vt:lpstr>Enrichment – trips, workshops and special days</vt:lpstr>
      <vt:lpstr>PE</vt:lpstr>
      <vt:lpstr>Home learning</vt:lpstr>
      <vt:lpstr>Golden Rules </vt:lpstr>
      <vt:lpstr>  Langstone Learners</vt:lpstr>
      <vt:lpstr>Class Assemblies</vt:lpstr>
      <vt:lpstr>Useful websites to use at home </vt:lpstr>
    </vt:vector>
  </TitlesOfParts>
  <Company>Langstone Junior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gharris</dc:creator>
  <cp:lastModifiedBy>gharris</cp:lastModifiedBy>
  <cp:revision>89</cp:revision>
  <dcterms:created xsi:type="dcterms:W3CDTF">2023-11-23T10:00:18Z</dcterms:created>
  <dcterms:modified xsi:type="dcterms:W3CDTF">2025-11-05T10:32:42Z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0x01010039D5DD8E686ED547B9E8AC2351326673</vt:lpwstr>
  </property>
  <property fmtid="{D5CDD505-2E9C-101B-9397-08002B2CF9AE}" pid="3" name="_ExtendedDescription">
    <vt:lpwstr/>
  </property>
  <property fmtid="{D5CDD505-2E9C-101B-9397-08002B2CF9AE}" pid="4" name="MediaServiceImageTags">
    <vt:lpwstr/>
  </property>
</Properties>
</file>